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C84704-AB59-4ADA-8223-F2CCA864751C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410992-35BE-4593-B140-0144BFD48F3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w&amp;url=http%3A%2F%2Fdalje.com%2F&amp;ei=qCJfVZXyIsm7swHct4DYDA&amp;psig=AFQjCNHyK9G8_xaBGgRXv4GHia98omcHBw&amp;ust=143238454350931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785813" y="473273"/>
            <a:ext cx="7715250" cy="6009680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  <a:defRPr sz="1800" i="0" spc="0"/>
            </a:pPr>
            <a:endParaRPr lang="hr-HR" sz="1800" b="1" spc="35" dirty="0" smtClean="0">
              <a:solidFill>
                <a:sysClr val="windowText" lastClr="000000"/>
              </a:solidFill>
            </a:endParaRPr>
          </a:p>
          <a:p>
            <a:pPr>
              <a:buSzPct val="100000"/>
              <a:buNone/>
              <a:defRPr sz="1800" i="0" spc="0"/>
            </a:pPr>
            <a:endParaRPr lang="hr-HR" sz="1800" b="1" spc="35" dirty="0" smtClean="0">
              <a:solidFill>
                <a:sysClr val="windowText" lastClr="000000"/>
              </a:solidFill>
            </a:endParaRPr>
          </a:p>
          <a:p>
            <a:pPr>
              <a:buSzPct val="100000"/>
              <a:buNone/>
              <a:defRPr sz="1800" i="0" spc="0"/>
            </a:pPr>
            <a:endParaRPr lang="hr-HR" sz="2400" b="1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lang="ta-IN" sz="2400" b="1" spc="35" dirty="0" smtClean="0">
                <a:solidFill>
                  <a:sysClr val="windowText" lastClr="000000"/>
                </a:solidFill>
              </a:rPr>
              <a:t>Naziv </a:t>
            </a:r>
            <a:r>
              <a:rPr lang="ta-IN" sz="2400" b="1" spc="35" dirty="0">
                <a:solidFill>
                  <a:sysClr val="windowText" lastClr="000000"/>
                </a:solidFill>
              </a:rPr>
              <a:t>projekta: </a:t>
            </a:r>
            <a:r>
              <a:rPr lang="ta-IN" sz="2400" spc="35" dirty="0">
                <a:solidFill>
                  <a:sysClr val="windowText" lastClr="000000"/>
                </a:solidFill>
              </a:rPr>
              <a:t>“I mi smo kao vi”</a:t>
            </a: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sz="2400" b="1" spc="35" dirty="0">
                <a:solidFill>
                  <a:sysClr val="windowText" lastClr="000000"/>
                </a:solidFill>
              </a:rPr>
              <a:t>Ugovaratelj</a:t>
            </a:r>
            <a:r>
              <a:rPr sz="2400" spc="35" dirty="0">
                <a:solidFill>
                  <a:sysClr val="windowText" lastClr="000000"/>
                </a:solidFill>
              </a:rPr>
              <a:t>: </a:t>
            </a:r>
            <a:r>
              <a:rPr lang="ta-IN" sz="2400" spc="35" dirty="0">
                <a:solidFill>
                  <a:sysClr val="windowText" lastClr="000000"/>
                </a:solidFill>
              </a:rPr>
              <a:t>Ministarstvo socijalne politike i mladih</a:t>
            </a:r>
            <a:endParaRPr lang="hr-HR" sz="2400" b="1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sz="2400" b="1" spc="35" dirty="0">
                <a:solidFill>
                  <a:sysClr val="windowText" lastClr="000000"/>
                </a:solidFill>
              </a:rPr>
              <a:t>T</a:t>
            </a:r>
            <a:r>
              <a:rPr lang="hr-HR" sz="2400" b="1" spc="35" dirty="0">
                <a:solidFill>
                  <a:sysClr val="windowText" lastClr="000000"/>
                </a:solidFill>
              </a:rPr>
              <a:t>r</a:t>
            </a:r>
            <a:r>
              <a:rPr sz="2400" b="1" spc="35" dirty="0">
                <a:solidFill>
                  <a:sysClr val="windowText" lastClr="000000"/>
                </a:solidFill>
              </a:rPr>
              <a:t>a</a:t>
            </a:r>
            <a:r>
              <a:rPr lang="hr-HR" sz="2400" b="1" spc="35" dirty="0">
                <a:solidFill>
                  <a:sysClr val="windowText" lastClr="000000"/>
                </a:solidFill>
              </a:rPr>
              <a:t>j</a:t>
            </a:r>
            <a:r>
              <a:rPr sz="2400" b="1" spc="35" dirty="0" err="1">
                <a:solidFill>
                  <a:sysClr val="windowText" lastClr="000000"/>
                </a:solidFill>
              </a:rPr>
              <a:t>anje</a:t>
            </a:r>
            <a:r>
              <a:rPr sz="2400" b="1" spc="35" dirty="0">
                <a:solidFill>
                  <a:sysClr val="windowText" lastClr="000000"/>
                </a:solidFill>
              </a:rPr>
              <a:t> </a:t>
            </a:r>
            <a:r>
              <a:rPr sz="2400" b="1" spc="35" dirty="0">
                <a:solidFill>
                  <a:sysClr val="windowText" lastClr="000000"/>
                </a:solidFill>
              </a:rPr>
              <a:t>projekta</a:t>
            </a:r>
            <a:r>
              <a:rPr sz="2400" spc="35" dirty="0">
                <a:solidFill>
                  <a:sysClr val="windowText" lastClr="000000"/>
                </a:solidFill>
              </a:rPr>
              <a:t>: </a:t>
            </a:r>
            <a:r>
              <a:rPr lang="ta-IN" sz="2400" spc="35" dirty="0">
                <a:solidFill>
                  <a:sysClr val="windowText" lastClr="000000"/>
                </a:solidFill>
              </a:rPr>
              <a:t>6</a:t>
            </a:r>
            <a:r>
              <a:rPr sz="2400" spc="35" dirty="0">
                <a:solidFill>
                  <a:sysClr val="windowText" lastClr="000000"/>
                </a:solidFill>
              </a:rPr>
              <a:t> </a:t>
            </a:r>
            <a:r>
              <a:rPr sz="2400" spc="35" dirty="0" err="1">
                <a:solidFill>
                  <a:sysClr val="windowText" lastClr="000000"/>
                </a:solidFill>
              </a:rPr>
              <a:t>mjeseci</a:t>
            </a:r>
            <a:endParaRPr lang="hr-HR" sz="2400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lang="hr-HR" sz="2400" b="1" spc="35" dirty="0">
                <a:solidFill>
                  <a:sysClr val="windowText" lastClr="000000"/>
                </a:solidFill>
              </a:rPr>
              <a:t>Iznos projekta: </a:t>
            </a:r>
            <a:r>
              <a:rPr lang="hr-HR" sz="2400" spc="35" dirty="0">
                <a:solidFill>
                  <a:sysClr val="windowText" lastClr="000000"/>
                </a:solidFill>
              </a:rPr>
              <a:t>133.000,00 kn </a:t>
            </a:r>
            <a:endParaRPr sz="2400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sz="2400" b="1" spc="35" dirty="0" err="1">
                <a:solidFill>
                  <a:sysClr val="windowText" lastClr="000000"/>
                </a:solidFill>
              </a:rPr>
              <a:t>Iznos</a:t>
            </a:r>
            <a:r>
              <a:rPr sz="2400" b="1" spc="35" dirty="0">
                <a:solidFill>
                  <a:sysClr val="windowText" lastClr="000000"/>
                </a:solidFill>
              </a:rPr>
              <a:t> </a:t>
            </a:r>
            <a:r>
              <a:rPr lang="hr-HR" sz="2400" b="1" spc="35" dirty="0">
                <a:solidFill>
                  <a:sysClr val="windowText" lastClr="000000"/>
                </a:solidFill>
              </a:rPr>
              <a:t>dobivene potpore</a:t>
            </a:r>
            <a:r>
              <a:rPr sz="2400" spc="35" dirty="0">
                <a:solidFill>
                  <a:sysClr val="windowText" lastClr="000000"/>
                </a:solidFill>
              </a:rPr>
              <a:t>: </a:t>
            </a:r>
            <a:r>
              <a:rPr lang="ta-IN" sz="2400" spc="35" dirty="0"/>
              <a:t>118.000,00 kn</a:t>
            </a:r>
            <a:endParaRPr sz="2400" spc="35" dirty="0">
              <a:solidFill>
                <a:srgbClr val="FFFF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sz="2400" b="1" spc="35" dirty="0" err="1">
                <a:solidFill>
                  <a:sysClr val="windowText" lastClr="000000"/>
                </a:solidFill>
              </a:rPr>
              <a:t>Nositelj</a:t>
            </a:r>
            <a:r>
              <a:rPr sz="2400" spc="35" dirty="0">
                <a:solidFill>
                  <a:sysClr val="windowText" lastClr="000000"/>
                </a:solidFill>
              </a:rPr>
              <a:t>:</a:t>
            </a:r>
            <a:r>
              <a:rPr lang="hr-HR" sz="2400" spc="35" dirty="0">
                <a:solidFill>
                  <a:sysClr val="windowText" lastClr="000000"/>
                </a:solidFill>
              </a:rPr>
              <a:t> </a:t>
            </a:r>
            <a:r>
              <a:rPr lang="ta-IN" sz="2400" spc="35" dirty="0">
                <a:solidFill>
                  <a:sysClr val="windowText" lastClr="000000"/>
                </a:solidFill>
              </a:rPr>
              <a:t>Udruga Javno</a:t>
            </a:r>
            <a:endParaRPr sz="2400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sz="2400" b="1" spc="35" dirty="0">
                <a:solidFill>
                  <a:sysClr val="windowText" lastClr="000000"/>
                </a:solidFill>
              </a:rPr>
              <a:t>Partner</a:t>
            </a:r>
            <a:r>
              <a:rPr sz="2400" spc="35" dirty="0">
                <a:solidFill>
                  <a:sysClr val="windowText" lastClr="000000"/>
                </a:solidFill>
              </a:rPr>
              <a:t>: Udruga P</a:t>
            </a:r>
            <a:r>
              <a:rPr lang="ta-IN" sz="2400" spc="35" dirty="0">
                <a:solidFill>
                  <a:sysClr val="windowText" lastClr="000000"/>
                </a:solidFill>
              </a:rPr>
              <a:t>rosperikon</a:t>
            </a:r>
            <a:endParaRPr sz="2400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Blip>
                <a:blip r:embed="rId2"/>
              </a:buBlip>
              <a:defRPr sz="1800" i="0" spc="0"/>
            </a:pPr>
            <a:r>
              <a:rPr sz="2400" b="1" spc="35" dirty="0">
                <a:solidFill>
                  <a:sysClr val="windowText" lastClr="000000"/>
                </a:solidFill>
              </a:rPr>
              <a:t>Cilj projekta</a:t>
            </a:r>
            <a:r>
              <a:rPr sz="2400" spc="35" dirty="0">
                <a:solidFill>
                  <a:sysClr val="windowText" lastClr="000000"/>
                </a:solidFill>
              </a:rPr>
              <a:t>: </a:t>
            </a:r>
            <a:r>
              <a:rPr lang="ta-IN" sz="2400" spc="35" dirty="0">
                <a:solidFill>
                  <a:sysClr val="windowText" lastClr="000000"/>
                </a:solidFill>
              </a:rPr>
              <a:t>Resocijalizacija</a:t>
            </a:r>
            <a:r>
              <a:rPr sz="2400" spc="35" dirty="0">
                <a:solidFill>
                  <a:sysClr val="windowText" lastClr="000000"/>
                </a:solidFill>
              </a:rPr>
              <a:t> </a:t>
            </a:r>
            <a:r>
              <a:rPr lang="ta-IN" sz="2400" spc="35" dirty="0">
                <a:solidFill>
                  <a:sysClr val="windowText" lastClr="000000"/>
                </a:solidFill>
              </a:rPr>
              <a:t>mladih na pragu beskućništva kroz zapošljavanje ne portalu dalje.com kao novinari i stvaranje portala javno.info</a:t>
            </a:r>
            <a:endParaRPr sz="2400" spc="35" dirty="0">
              <a:solidFill>
                <a:sysClr val="windowText" lastClr="000000"/>
              </a:solidFill>
            </a:endParaRPr>
          </a:p>
        </p:txBody>
      </p:sp>
      <p:pic>
        <p:nvPicPr>
          <p:cNvPr id="6145" name="Picture 1" descr="C:\Users\Marija\Desktop\msp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711776" cy="1151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6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352928" cy="423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tan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12"/>
            <a:ext cx="4086735" cy="203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4024116" cy="203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3500" t="20211" r="13250" b="10063"/>
          <a:stretch>
            <a:fillRect/>
          </a:stretch>
        </p:blipFill>
        <p:spPr bwMode="auto">
          <a:xfrm>
            <a:off x="179512" y="188640"/>
            <a:ext cx="5688632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408760_228555350553578_61912909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933056"/>
            <a:ext cx="2311524" cy="2311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slatkahiza05_roa_030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32656"/>
            <a:ext cx="3456384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hr-HR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hr-HR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r-HR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hr-HR" sz="1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hr-HR" sz="1800" b="1" dirty="0" smtClean="0">
                <a:solidFill>
                  <a:srgbClr val="000000"/>
                </a:solidFill>
                <a:latin typeface="Cambria" pitchFamily="18" charset="0"/>
                <a:ea typeface="Times New Roman"/>
              </a:rPr>
              <a:t>GRAD ZAGREB</a:t>
            </a:r>
            <a:r>
              <a:rPr lang="hr-HR" sz="1800" dirty="0" smtClean="0">
                <a:latin typeface="Cambria" pitchFamily="18" charset="0"/>
                <a:ea typeface="Calibri"/>
              </a:rPr>
              <a:t/>
            </a:r>
            <a:br>
              <a:rPr lang="hr-HR" sz="1800" dirty="0" smtClean="0">
                <a:latin typeface="Cambria" pitchFamily="18" charset="0"/>
                <a:ea typeface="Calibri"/>
              </a:rPr>
            </a:br>
            <a:r>
              <a:rPr lang="hr-HR" sz="1800" b="1" dirty="0" smtClean="0">
                <a:solidFill>
                  <a:srgbClr val="000000"/>
                </a:solidFill>
                <a:latin typeface="Cambria" pitchFamily="18" charset="0"/>
                <a:ea typeface="Calibri"/>
              </a:rPr>
              <a:t>P</a:t>
            </a:r>
            <a:r>
              <a:rPr lang="hr-HR" sz="1800" b="1" dirty="0" smtClean="0">
                <a:solidFill>
                  <a:srgbClr val="000000"/>
                </a:solidFill>
                <a:latin typeface="Cambria" pitchFamily="18" charset="0"/>
                <a:ea typeface="Times New Roman"/>
              </a:rPr>
              <a:t>otpore male vrijednosti za 2014. nakladniku elekteroničke publikacije</a:t>
            </a:r>
            <a:r>
              <a:rPr lang="hr-HR" dirty="0" smtClean="0">
                <a:latin typeface="Cambria" pitchFamily="18" charset="0"/>
                <a:ea typeface="Calibri"/>
              </a:rPr>
              <a:t/>
            </a:r>
            <a:br>
              <a:rPr lang="hr-HR" dirty="0" smtClean="0">
                <a:latin typeface="Cambria" pitchFamily="18" charset="0"/>
                <a:ea typeface="Calibri"/>
              </a:rPr>
            </a:br>
            <a:endParaRPr lang="hr-HR" dirty="0">
              <a:latin typeface="Cambr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280920" cy="5112568"/>
          </a:xfrm>
        </p:spPr>
        <p:txBody>
          <a:bodyPr>
            <a:normAutofit/>
          </a:bodyPr>
          <a:lstStyle/>
          <a:p>
            <a:pPr>
              <a:buSzPct val="100000"/>
              <a:buNone/>
              <a:defRPr sz="1800" i="0" spc="0"/>
            </a:pPr>
            <a:endParaRPr lang="hr-HR" spc="35" dirty="0">
              <a:solidFill>
                <a:sysClr val="windowText" lastClr="000000"/>
              </a:solidFill>
            </a:endParaRPr>
          </a:p>
          <a:p>
            <a:pPr>
              <a:buSzPct val="100000"/>
              <a:buNone/>
              <a:defRPr sz="1800" i="0" spc="0"/>
            </a:pPr>
            <a:r>
              <a:rPr lang="hr-HR" sz="1600" b="1" spc="35" dirty="0">
                <a:solidFill>
                  <a:sysClr val="windowText" lastClr="000000"/>
                </a:solidFill>
                <a:latin typeface="Cambria" pitchFamily="18" charset="0"/>
              </a:rPr>
              <a:t>Ugovaratelj</a:t>
            </a:r>
            <a:r>
              <a:rPr lang="hr-HR" sz="1600" spc="35" dirty="0">
                <a:solidFill>
                  <a:sysClr val="windowText" lastClr="000000"/>
                </a:solidFill>
                <a:latin typeface="Cambria" pitchFamily="18" charset="0"/>
              </a:rPr>
              <a:t>: </a:t>
            </a:r>
            <a:r>
              <a:rPr lang="hr-HR" sz="1600" spc="35" dirty="0" smtClean="0">
                <a:solidFill>
                  <a:sysClr val="windowText" lastClr="000000"/>
                </a:solidFill>
                <a:latin typeface="Cambria" pitchFamily="18" charset="0"/>
              </a:rPr>
              <a:t>Grad Zagreb</a:t>
            </a:r>
            <a:endParaRPr lang="hr-HR" sz="1600" b="1" spc="35" dirty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r>
              <a:rPr lang="hr-HR" sz="1600" b="1" spc="35" dirty="0">
                <a:solidFill>
                  <a:sysClr val="windowText" lastClr="000000"/>
                </a:solidFill>
                <a:latin typeface="Cambria" pitchFamily="18" charset="0"/>
              </a:rPr>
              <a:t>Trajanje projekta</a:t>
            </a:r>
            <a:r>
              <a:rPr lang="hr-HR" sz="1600" spc="35" dirty="0">
                <a:solidFill>
                  <a:sysClr val="windowText" lastClr="000000"/>
                </a:solidFill>
                <a:latin typeface="Cambria" pitchFamily="18" charset="0"/>
              </a:rPr>
              <a:t>: </a:t>
            </a:r>
            <a:r>
              <a:rPr lang="hr-HR" sz="1600" spc="35" dirty="0" smtClean="0">
                <a:solidFill>
                  <a:sysClr val="windowText" lastClr="000000"/>
                </a:solidFill>
                <a:latin typeface="Cambria" pitchFamily="18" charset="0"/>
              </a:rPr>
              <a:t>12 </a:t>
            </a:r>
            <a:r>
              <a:rPr lang="hr-HR" sz="1600" spc="35" dirty="0">
                <a:solidFill>
                  <a:sysClr val="windowText" lastClr="000000"/>
                </a:solidFill>
                <a:latin typeface="Cambria" pitchFamily="18" charset="0"/>
              </a:rPr>
              <a:t>mjeseci</a:t>
            </a:r>
          </a:p>
          <a:p>
            <a:pPr>
              <a:buSzPct val="100000"/>
              <a:buNone/>
              <a:defRPr sz="1800" i="0" spc="0"/>
            </a:pPr>
            <a:r>
              <a:rPr lang="hr-HR" sz="1600" b="1" spc="35" dirty="0">
                <a:solidFill>
                  <a:sysClr val="windowText" lastClr="000000"/>
                </a:solidFill>
                <a:latin typeface="Cambria" pitchFamily="18" charset="0"/>
              </a:rPr>
              <a:t>Iznos projekta: </a:t>
            </a:r>
            <a:r>
              <a:rPr lang="hr-HR" sz="1600" spc="35" dirty="0" smtClean="0">
                <a:solidFill>
                  <a:sysClr val="windowText" lastClr="000000"/>
                </a:solidFill>
                <a:latin typeface="Cambria" pitchFamily="18" charset="0"/>
              </a:rPr>
              <a:t>162.000,00 kn </a:t>
            </a:r>
            <a:endParaRPr lang="hr-HR" sz="1600" spc="35" dirty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r>
              <a:rPr lang="hr-HR" sz="1600" b="1" spc="35" dirty="0">
                <a:solidFill>
                  <a:sysClr val="windowText" lastClr="000000"/>
                </a:solidFill>
                <a:latin typeface="Cambria" pitchFamily="18" charset="0"/>
              </a:rPr>
              <a:t>Iznos dobivene potpore</a:t>
            </a:r>
            <a:r>
              <a:rPr lang="hr-HR" sz="1600" spc="35" dirty="0">
                <a:solidFill>
                  <a:sysClr val="windowText" lastClr="000000"/>
                </a:solidFill>
                <a:latin typeface="Cambria" pitchFamily="18" charset="0"/>
              </a:rPr>
              <a:t>: </a:t>
            </a:r>
            <a:r>
              <a:rPr lang="hr-HR" sz="1600" spc="35" dirty="0" smtClean="0">
                <a:latin typeface="Cambria" pitchFamily="18" charset="0"/>
              </a:rPr>
              <a:t>162.000,00 kn</a:t>
            </a:r>
            <a:endParaRPr lang="hr-HR" sz="1600" spc="35" dirty="0">
              <a:solidFill>
                <a:srgbClr val="FFFF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r>
              <a:rPr lang="hr-HR" sz="1600" b="1" spc="35" dirty="0">
                <a:solidFill>
                  <a:sysClr val="windowText" lastClr="000000"/>
                </a:solidFill>
                <a:latin typeface="Cambria" pitchFamily="18" charset="0"/>
              </a:rPr>
              <a:t>Nositelj</a:t>
            </a:r>
            <a:r>
              <a:rPr lang="hr-HR" sz="1600" spc="35" dirty="0">
                <a:solidFill>
                  <a:sysClr val="windowText" lastClr="000000"/>
                </a:solidFill>
                <a:latin typeface="Cambria" pitchFamily="18" charset="0"/>
              </a:rPr>
              <a:t>: Udruga </a:t>
            </a:r>
            <a:r>
              <a:rPr lang="hr-HR" sz="1600" spc="35" dirty="0" smtClean="0">
                <a:solidFill>
                  <a:sysClr val="windowText" lastClr="000000"/>
                </a:solidFill>
                <a:latin typeface="Cambria" pitchFamily="18" charset="0"/>
              </a:rPr>
              <a:t>Javno</a:t>
            </a:r>
          </a:p>
          <a:p>
            <a:pPr>
              <a:buSzPct val="100000"/>
              <a:buNone/>
              <a:defRPr sz="1800" i="0" spc="0"/>
            </a:pPr>
            <a:endParaRPr lang="hr-HR" sz="1600" spc="35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hr-HR" sz="1600" b="1" spc="35" dirty="0" smtClean="0">
                <a:solidFill>
                  <a:sysClr val="windowText" lastClr="000000"/>
                </a:solidFill>
                <a:latin typeface="Cambria" pitchFamily="18" charset="0"/>
              </a:rPr>
              <a:t>Cilj projekta: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ostvaruje pravo građana na javno informiranje i obaviještenost svih građana Zagreba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obrađuje teme o ostvarivanju ljudskih i političkih prava građana te unaprijeđivanje pravne i socijalne države te civilnog društva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obrađuju i promiču teme namijenjene djeci i mladima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obrađuju teme o osobama s invaliditetom i posebnim potrebama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promiču ravnopravnost muškaraca i žena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potiču razvoj znanosti, obrazovanja, umjetnosti i športa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Cambria" pitchFamily="18" charset="0"/>
              </a:rPr>
              <a:t>obrađuju teme u svezi prirode, zaštite okoliša i ljudskog zdravlja</a:t>
            </a:r>
          </a:p>
          <a:p>
            <a:pPr>
              <a:buSzPct val="100000"/>
              <a:buNone/>
              <a:defRPr sz="1800" i="0" spc="0"/>
            </a:pPr>
            <a:endParaRPr lang="hr-HR" spc="35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endParaRPr lang="hr-HR" spc="35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11" name="Picture 10" descr="javn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2173186" cy="729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http://dalje.com/images-2012/dalje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301208"/>
            <a:ext cx="2242968" cy="692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 descr="hr)zg-z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60648"/>
            <a:ext cx="164782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6275040" cy="5721499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Cambria" pitchFamily="18" charset="0"/>
              </a:rPr>
              <a:t>AGENCIJA ZA ELEKTRONIČKE </a:t>
            </a:r>
          </a:p>
          <a:p>
            <a:pPr>
              <a:buNone/>
            </a:pPr>
            <a:r>
              <a:rPr lang="hr-HR" dirty="0" smtClean="0">
                <a:latin typeface="Cambria" pitchFamily="18" charset="0"/>
              </a:rPr>
              <a:t>MEDIJE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39552" y="2276872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None/>
              <a:defRPr sz="1800" i="0" spc="0"/>
            </a:pPr>
            <a:r>
              <a:rPr lang="hr-HR" sz="2000" b="1" spc="35" dirty="0">
                <a:solidFill>
                  <a:sysClr val="windowText" lastClr="000000"/>
                </a:solidFill>
                <a:latin typeface="Cambria" pitchFamily="18" charset="0"/>
              </a:rPr>
              <a:t>Ugovaratelj</a:t>
            </a:r>
            <a:r>
              <a:rPr lang="hr-HR" sz="2000" spc="35" dirty="0">
                <a:solidFill>
                  <a:sysClr val="windowText" lastClr="000000"/>
                </a:solidFill>
                <a:latin typeface="Cambria" pitchFamily="18" charset="0"/>
              </a:rPr>
              <a:t>: </a:t>
            </a:r>
            <a:r>
              <a:rPr lang="hr-HR" sz="2000" spc="35" dirty="0" smtClean="0">
                <a:solidFill>
                  <a:sysClr val="windowText" lastClr="000000"/>
                </a:solidFill>
                <a:latin typeface="Cambria" pitchFamily="18" charset="0"/>
              </a:rPr>
              <a:t>Agencija za elektroničke medije</a:t>
            </a:r>
          </a:p>
          <a:p>
            <a:pPr>
              <a:buSzPct val="100000"/>
              <a:buNone/>
              <a:defRPr sz="1800" i="0" spc="0"/>
            </a:pPr>
            <a:r>
              <a:rPr lang="hr-HR" sz="2000" b="1" spc="35" dirty="0" smtClean="0">
                <a:solidFill>
                  <a:sysClr val="windowText" lastClr="000000"/>
                </a:solidFill>
                <a:latin typeface="Cambria" pitchFamily="18" charset="0"/>
              </a:rPr>
              <a:t>Program: </a:t>
            </a:r>
            <a:r>
              <a:rPr lang="hr-HR" sz="2000" spc="35" dirty="0" smtClean="0">
                <a:solidFill>
                  <a:sysClr val="windowText" lastClr="000000"/>
                </a:solidFill>
                <a:latin typeface="Cambria" pitchFamily="18" charset="0"/>
              </a:rPr>
              <a:t>Fond za poticanje pluralizma i raznovrsnosti elektroničkih medija</a:t>
            </a:r>
          </a:p>
          <a:p>
            <a:pPr>
              <a:buSzPct val="100000"/>
              <a:buNone/>
              <a:defRPr sz="1800" i="0" spc="0"/>
            </a:pPr>
            <a:r>
              <a:rPr lang="hr-HR" sz="2000" b="1" spc="35" dirty="0" smtClean="0">
                <a:solidFill>
                  <a:sysClr val="windowText" lastClr="000000"/>
                </a:solidFill>
                <a:latin typeface="Cambria" pitchFamily="18" charset="0"/>
              </a:rPr>
              <a:t>Ime projekta: 5Formi</a:t>
            </a:r>
            <a:endParaRPr lang="hr-HR" sz="2000" b="1" spc="35" dirty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r>
              <a:rPr lang="hr-HR" sz="2000" b="1" spc="35" dirty="0">
                <a:solidFill>
                  <a:sysClr val="windowText" lastClr="000000"/>
                </a:solidFill>
                <a:latin typeface="Cambria" pitchFamily="18" charset="0"/>
              </a:rPr>
              <a:t>Trajanje projekta</a:t>
            </a:r>
            <a:r>
              <a:rPr lang="hr-HR" sz="2000" spc="35" dirty="0">
                <a:solidFill>
                  <a:sysClr val="windowText" lastClr="000000"/>
                </a:solidFill>
                <a:latin typeface="Cambria" pitchFamily="18" charset="0"/>
              </a:rPr>
              <a:t>: 12 mjeseci</a:t>
            </a:r>
          </a:p>
          <a:p>
            <a:pPr>
              <a:buSzPct val="100000"/>
              <a:buNone/>
              <a:defRPr sz="1800" i="0" spc="0"/>
            </a:pPr>
            <a:r>
              <a:rPr lang="hr-HR" sz="2000" b="1" spc="35" dirty="0">
                <a:solidFill>
                  <a:sysClr val="windowText" lastClr="000000"/>
                </a:solidFill>
                <a:latin typeface="Cambria" pitchFamily="18" charset="0"/>
              </a:rPr>
              <a:t>Iznos projekta: </a:t>
            </a:r>
            <a:r>
              <a:rPr lang="hr-HR" sz="2000" spc="35" dirty="0" smtClean="0">
                <a:solidFill>
                  <a:sysClr val="windowText" lastClr="000000"/>
                </a:solidFill>
                <a:latin typeface="Cambria" pitchFamily="18" charset="0"/>
              </a:rPr>
              <a:t>100.000,00 </a:t>
            </a:r>
            <a:r>
              <a:rPr lang="hr-HR" sz="2000" spc="35" dirty="0">
                <a:solidFill>
                  <a:sysClr val="windowText" lastClr="000000"/>
                </a:solidFill>
                <a:latin typeface="Cambria" pitchFamily="18" charset="0"/>
              </a:rPr>
              <a:t>kn </a:t>
            </a:r>
          </a:p>
          <a:p>
            <a:pPr>
              <a:buSzPct val="100000"/>
              <a:buNone/>
              <a:defRPr sz="1800" i="0" spc="0"/>
            </a:pPr>
            <a:r>
              <a:rPr lang="hr-HR" sz="2000" b="1" spc="35" dirty="0">
                <a:solidFill>
                  <a:sysClr val="windowText" lastClr="000000"/>
                </a:solidFill>
                <a:latin typeface="Cambria" pitchFamily="18" charset="0"/>
              </a:rPr>
              <a:t>Iznos dobivene potpore</a:t>
            </a:r>
            <a:r>
              <a:rPr lang="hr-HR" sz="2000" spc="35" dirty="0">
                <a:solidFill>
                  <a:sysClr val="windowText" lastClr="000000"/>
                </a:solidFill>
                <a:latin typeface="Cambria" pitchFamily="18" charset="0"/>
              </a:rPr>
              <a:t>: </a:t>
            </a:r>
            <a:r>
              <a:rPr lang="hr-HR" sz="2000" spc="35" dirty="0" smtClean="0">
                <a:latin typeface="Cambria" pitchFamily="18" charset="0"/>
              </a:rPr>
              <a:t>46.112,00 </a:t>
            </a:r>
            <a:r>
              <a:rPr lang="hr-HR" sz="2000" spc="35" dirty="0">
                <a:latin typeface="Cambria" pitchFamily="18" charset="0"/>
              </a:rPr>
              <a:t>kn</a:t>
            </a:r>
            <a:endParaRPr lang="hr-HR" sz="2000" spc="35" dirty="0">
              <a:solidFill>
                <a:srgbClr val="FFFF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r>
              <a:rPr lang="hr-HR" sz="2000" b="1" spc="35" dirty="0">
                <a:solidFill>
                  <a:sysClr val="windowText" lastClr="000000"/>
                </a:solidFill>
                <a:latin typeface="Cambria" pitchFamily="18" charset="0"/>
              </a:rPr>
              <a:t>Nositelj</a:t>
            </a:r>
            <a:r>
              <a:rPr lang="hr-HR" sz="2000" spc="35" dirty="0">
                <a:solidFill>
                  <a:sysClr val="windowText" lastClr="000000"/>
                </a:solidFill>
                <a:latin typeface="Cambria" pitchFamily="18" charset="0"/>
              </a:rPr>
              <a:t>: Udruga </a:t>
            </a:r>
            <a:r>
              <a:rPr lang="hr-HR" sz="2000" spc="35" dirty="0" smtClean="0">
                <a:solidFill>
                  <a:sysClr val="windowText" lastClr="000000"/>
                </a:solidFill>
                <a:latin typeface="Cambria" pitchFamily="18" charset="0"/>
              </a:rPr>
              <a:t>Javno</a:t>
            </a:r>
          </a:p>
          <a:p>
            <a:pPr>
              <a:buSzPct val="100000"/>
              <a:buNone/>
              <a:defRPr sz="1800" i="0" spc="0"/>
            </a:pPr>
            <a:endParaRPr lang="hr-HR" sz="2000" spc="35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r>
              <a:rPr lang="hr-HR" sz="2000" b="1" spc="35" dirty="0" smtClean="0">
                <a:solidFill>
                  <a:sysClr val="windowText" lastClr="000000"/>
                </a:solidFill>
                <a:latin typeface="Cambria" pitchFamily="18" charset="0"/>
              </a:rPr>
              <a:t>Cilj projekta</a:t>
            </a:r>
            <a:r>
              <a:rPr lang="hr-HR" sz="2000" spc="35" dirty="0" smtClean="0">
                <a:solidFill>
                  <a:sysClr val="windowText" lastClr="000000"/>
                </a:solidFill>
                <a:latin typeface="Cambria" pitchFamily="18" charset="0"/>
              </a:rPr>
              <a:t>: Promicanje medijske pismenosti kroz 5 novinarskih formi: </a:t>
            </a:r>
            <a:r>
              <a:rPr lang="hr-HR" sz="2000" dirty="0"/>
              <a:t>ankete, analiza, komentar, intervju, </a:t>
            </a:r>
            <a:r>
              <a:rPr lang="hr-HR" sz="2000" dirty="0" smtClean="0"/>
              <a:t>kritika.</a:t>
            </a:r>
          </a:p>
          <a:p>
            <a:pPr>
              <a:buSzPct val="100000"/>
              <a:buNone/>
              <a:defRPr sz="1800" i="0" spc="0"/>
            </a:pPr>
            <a:endParaRPr lang="hr-HR" spc="35" dirty="0" smtClean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endParaRPr lang="hr-HR" spc="35" dirty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endParaRPr lang="hr-HR" spc="35" dirty="0">
              <a:solidFill>
                <a:sysClr val="windowText" lastClr="000000"/>
              </a:solidFill>
              <a:latin typeface="Cambria" pitchFamily="18" charset="0"/>
            </a:endParaRPr>
          </a:p>
          <a:p>
            <a:pPr>
              <a:buSzPct val="100000"/>
              <a:buNone/>
              <a:defRPr sz="1800" i="0" spc="0"/>
            </a:pPr>
            <a:endParaRPr lang="hr-HR" spc="35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5" name="Picture 4" descr="agencija-200x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2801" y="404664"/>
            <a:ext cx="2634439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logo-dal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12976"/>
            <a:ext cx="2469654" cy="1481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228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Slide 1</vt:lpstr>
      <vt:lpstr>Slide 2</vt:lpstr>
      <vt:lpstr>Slide 3</vt:lpstr>
      <vt:lpstr>  GRAD ZAGREB Potpore male vrijednosti za 2014. nakladniku elekteroničke publikacije 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Marija</cp:lastModifiedBy>
  <cp:revision>6</cp:revision>
  <dcterms:created xsi:type="dcterms:W3CDTF">2015-05-22T12:07:56Z</dcterms:created>
  <dcterms:modified xsi:type="dcterms:W3CDTF">2015-05-22T12:54:45Z</dcterms:modified>
</cp:coreProperties>
</file>