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56" r:id="rId3"/>
    <p:sldId id="258" r:id="rId4"/>
    <p:sldId id="259" r:id="rId5"/>
    <p:sldId id="260" r:id="rId6"/>
    <p:sldId id="261" r:id="rId7"/>
    <p:sldId id="30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4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305" r:id="rId25"/>
    <p:sldId id="275" r:id="rId26"/>
    <p:sldId id="281" r:id="rId27"/>
    <p:sldId id="282" r:id="rId28"/>
    <p:sldId id="283" r:id="rId29"/>
    <p:sldId id="280" r:id="rId30"/>
    <p:sldId id="279" r:id="rId31"/>
    <p:sldId id="277" r:id="rId32"/>
    <p:sldId id="278" r:id="rId33"/>
    <p:sldId id="262" r:id="rId34"/>
    <p:sldId id="26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302" r:id="rId44"/>
    <p:sldId id="301" r:id="rId45"/>
    <p:sldId id="306" r:id="rId46"/>
    <p:sldId id="29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a-IN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5/22/15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ta-IN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ta-IN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ta-IN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ta-IN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ta-IN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ta-IN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ta-IN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5/22/15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5/22/15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5/22/15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5/22/15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://www.hzz.hr/default.aspx?id=11697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a-IN" sz="2200" dirty="0" smtClean="0"/>
              <a:t>SVE ŠTO ŽELIM ZNATI O BESPOVRATNIM SREDSTVIMA</a:t>
            </a:r>
            <a:endParaRPr lang="en-US" sz="2200" dirty="0"/>
          </a:p>
        </p:txBody>
      </p:sp>
      <p:pic>
        <p:nvPicPr>
          <p:cNvPr id="5" name="Picture 4" descr="prosperik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070" y="4238842"/>
            <a:ext cx="5054049" cy="1164527"/>
          </a:xfrm>
          <a:prstGeom prst="rect">
            <a:avLst/>
          </a:prstGeom>
        </p:spPr>
      </p:pic>
      <p:pic>
        <p:nvPicPr>
          <p:cNvPr id="8" name="Picture 7" descr="BALTAZ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5" y="666315"/>
            <a:ext cx="12192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39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768"/>
            <a:ext cx="8913813" cy="992749"/>
          </a:xfrm>
        </p:spPr>
        <p:txBody>
          <a:bodyPr>
            <a:normAutofit fontScale="90000"/>
          </a:bodyPr>
          <a:lstStyle/>
          <a:p>
            <a:r>
              <a:rPr lang="ta-IN" dirty="0" smtClean="0"/>
              <a:t>MIKROKREDITIRANJE UZ POTPORU EU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38" y="2058496"/>
            <a:ext cx="8199362" cy="420783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r-HR" b="1" dirty="0"/>
              <a:t>Cilj Programa je financiranje mikro poduzetnika u svrhu: </a:t>
            </a:r>
            <a:endParaRPr lang="en-US" b="1" dirty="0"/>
          </a:p>
          <a:p>
            <a:pPr lvl="0">
              <a:buSzPct val="100000"/>
              <a:buBlip>
                <a:blip r:embed="rId2"/>
              </a:buBlip>
            </a:pPr>
            <a:r>
              <a:rPr lang="hr-HR" dirty="0">
                <a:latin typeface="Century Gothic"/>
                <a:cs typeface="Century Gothic"/>
              </a:rPr>
              <a:t>samozapošljavanja</a:t>
            </a:r>
            <a:endParaRPr lang="en-US" dirty="0">
              <a:latin typeface="Century Gothic"/>
              <a:cs typeface="Century Gothic"/>
            </a:endParaRPr>
          </a:p>
          <a:p>
            <a:pPr lvl="0">
              <a:buSzPct val="100000"/>
              <a:buBlip>
                <a:blip r:embed="rId2"/>
              </a:buBlip>
            </a:pPr>
            <a:r>
              <a:rPr lang="hr-HR" dirty="0">
                <a:latin typeface="Century Gothic"/>
                <a:cs typeface="Century Gothic"/>
              </a:rPr>
              <a:t>osnivanja obrta i trgovačkih društava</a:t>
            </a:r>
            <a:endParaRPr lang="en-US" dirty="0">
              <a:latin typeface="Century Gothic"/>
              <a:cs typeface="Century Gothic"/>
            </a:endParaRPr>
          </a:p>
          <a:p>
            <a:pPr lvl="0">
              <a:buSzPct val="100000"/>
              <a:buBlip>
                <a:blip r:embed="rId2"/>
              </a:buBlip>
            </a:pPr>
            <a:r>
              <a:rPr lang="hr-HR" dirty="0">
                <a:latin typeface="Century Gothic"/>
                <a:cs typeface="Century Gothic"/>
              </a:rPr>
              <a:t>modernizacije i proširenja već postojećeg poslovanja</a:t>
            </a:r>
            <a:endParaRPr lang="en-US" dirty="0">
              <a:latin typeface="Century Gothic"/>
              <a:cs typeface="Century Gothic"/>
            </a:endParaRPr>
          </a:p>
          <a:p>
            <a:pPr lvl="0">
              <a:buSzPct val="100000"/>
              <a:buBlip>
                <a:blip r:embed="rId2"/>
              </a:buBlip>
            </a:pPr>
            <a:r>
              <a:rPr lang="hr-HR" dirty="0">
                <a:latin typeface="Century Gothic"/>
                <a:cs typeface="Century Gothic"/>
              </a:rPr>
              <a:t>povećanja broja novih radnih mjesta</a:t>
            </a:r>
            <a:endParaRPr lang="en-US" dirty="0">
              <a:latin typeface="Century Gothic"/>
              <a:cs typeface="Century Gothic"/>
            </a:endParaRPr>
          </a:p>
          <a:p>
            <a:pPr>
              <a:buSzPct val="100000"/>
              <a:buBlip>
                <a:blip r:embed="rId2"/>
              </a:buBlip>
            </a:pPr>
            <a:r>
              <a:rPr lang="hr-HR" dirty="0">
                <a:latin typeface="Century Gothic"/>
                <a:cs typeface="Century Gothic"/>
              </a:rPr>
              <a:t>Program je namijenjen </a:t>
            </a:r>
            <a:r>
              <a:rPr lang="hr-HR" dirty="0" smtClean="0">
                <a:latin typeface="Century Gothic"/>
                <a:cs typeface="Century Gothic"/>
              </a:rPr>
              <a:t>financiranju:</a:t>
            </a:r>
            <a:r>
              <a:rPr lang="ta-IN" dirty="0">
                <a:latin typeface="Century Gothic"/>
                <a:cs typeface="Century Gothic"/>
              </a:rPr>
              <a:t> </a:t>
            </a:r>
            <a:r>
              <a:rPr lang="hr-HR" dirty="0" smtClean="0">
                <a:latin typeface="Century Gothic"/>
                <a:cs typeface="Century Gothic"/>
              </a:rPr>
              <a:t>osnovnih </a:t>
            </a:r>
            <a:r>
              <a:rPr lang="hr-HR" dirty="0">
                <a:latin typeface="Century Gothic"/>
                <a:cs typeface="Century Gothic"/>
              </a:rPr>
              <a:t>sredstava (osnivačka ulaganja, zemljište, građevinski objekti, oprema i uređaji, osnovno stado, podizanje dugogodišnjih nasada, razvoj proizvoda ili usluge, patenti, licence, koncesije, autorska prava, franšize), </a:t>
            </a:r>
            <a:r>
              <a:rPr lang="ta-IN" dirty="0" smtClean="0">
                <a:latin typeface="Century Gothic"/>
                <a:cs typeface="Century Gothic"/>
              </a:rPr>
              <a:t>i/ili</a:t>
            </a:r>
            <a:r>
              <a:rPr lang="ta-IN" dirty="0">
                <a:latin typeface="Century Gothic"/>
                <a:cs typeface="Century Gothic"/>
              </a:rPr>
              <a:t> </a:t>
            </a:r>
            <a:r>
              <a:rPr lang="hr-HR" dirty="0" smtClean="0">
                <a:latin typeface="Century Gothic"/>
                <a:cs typeface="Century Gothic"/>
              </a:rPr>
              <a:t>obrtnih </a:t>
            </a:r>
            <a:r>
              <a:rPr lang="hr-HR" dirty="0">
                <a:latin typeface="Century Gothic"/>
                <a:cs typeface="Century Gothic"/>
              </a:rPr>
              <a:t>sredstava. </a:t>
            </a:r>
            <a:endParaRPr lang="en-US" dirty="0">
              <a:latin typeface="Century Gothic"/>
              <a:cs typeface="Century Gothic"/>
            </a:endParaRPr>
          </a:p>
          <a:p>
            <a:pPr>
              <a:buSzPct val="100000"/>
              <a:buBlip>
                <a:blip r:embed="rId2"/>
              </a:buBlip>
            </a:pPr>
            <a:r>
              <a:rPr lang="ta-IN" dirty="0">
                <a:latin typeface="Century Gothic"/>
                <a:cs typeface="Century Gothic"/>
              </a:rPr>
              <a:t>P</a:t>
            </a:r>
            <a:r>
              <a:rPr lang="hr-HR" dirty="0" smtClean="0">
                <a:latin typeface="Century Gothic"/>
                <a:cs typeface="Century Gothic"/>
              </a:rPr>
              <a:t>rogramom </a:t>
            </a:r>
            <a:r>
              <a:rPr lang="ta-IN" dirty="0" smtClean="0">
                <a:latin typeface="Century Gothic"/>
                <a:cs typeface="Century Gothic"/>
              </a:rPr>
              <a:t>se </a:t>
            </a:r>
            <a:r>
              <a:rPr lang="hr-HR" dirty="0" smtClean="0">
                <a:latin typeface="Century Gothic"/>
                <a:cs typeface="Century Gothic"/>
              </a:rPr>
              <a:t>ne </a:t>
            </a:r>
            <a:r>
              <a:rPr lang="hr-HR" dirty="0">
                <a:latin typeface="Century Gothic"/>
                <a:cs typeface="Century Gothic"/>
              </a:rPr>
              <a:t>kreditiraju se: kockarnice, bankarske usluge, osiguranje ili financijsko posredovanje, promet nekretninama te proizvodnja oružja.</a:t>
            </a:r>
            <a:r>
              <a:rPr lang="en-US" dirty="0">
                <a:latin typeface="Century Gothic"/>
                <a:cs typeface="Century Gothic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348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768"/>
            <a:ext cx="8913813" cy="992749"/>
          </a:xfrm>
        </p:spPr>
        <p:txBody>
          <a:bodyPr>
            <a:normAutofit fontScale="90000"/>
          </a:bodyPr>
          <a:lstStyle/>
          <a:p>
            <a:r>
              <a:rPr lang="ta-IN" dirty="0" smtClean="0"/>
              <a:t>MIKROKREDITIRANJE UZ POTPORU EU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38" y="2058496"/>
            <a:ext cx="8199362" cy="4207834"/>
          </a:xfrm>
        </p:spPr>
        <p:txBody>
          <a:bodyPr>
            <a:normAutofit fontScale="70000" lnSpcReduction="20000"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hr-HR" dirty="0">
                <a:latin typeface="Century Gothic"/>
                <a:cs typeface="Century Gothic"/>
              </a:rPr>
              <a:t>Najviši iznos mikro kredita je u kunskoj protuvrijednosti </a:t>
            </a:r>
            <a:r>
              <a:rPr lang="hr-HR" b="1" dirty="0">
                <a:latin typeface="Century Gothic"/>
                <a:cs typeface="Century Gothic"/>
              </a:rPr>
              <a:t>25.000,00 EUR</a:t>
            </a:r>
            <a:r>
              <a:rPr lang="hr-HR" dirty="0" smtClean="0">
                <a:latin typeface="Century Gothic"/>
                <a:cs typeface="Century Gothic"/>
              </a:rPr>
              <a:t>.</a:t>
            </a:r>
            <a:endParaRPr lang="ta-IN" dirty="0" smtClean="0">
              <a:latin typeface="Century Gothic"/>
              <a:cs typeface="Century Gothic"/>
            </a:endParaRPr>
          </a:p>
          <a:p>
            <a:pPr>
              <a:buSzPct val="100000"/>
              <a:buBlip>
                <a:blip r:embed="rId2"/>
              </a:buBlip>
            </a:pPr>
            <a:r>
              <a:rPr lang="hr-HR" dirty="0" smtClean="0">
                <a:latin typeface="Century Gothic"/>
                <a:cs typeface="Century Gothic"/>
              </a:rPr>
              <a:t>Cijeli </a:t>
            </a:r>
            <a:r>
              <a:rPr lang="hr-HR" dirty="0">
                <a:latin typeface="Century Gothic"/>
                <a:cs typeface="Century Gothic"/>
              </a:rPr>
              <a:t>iznos kredita može se koristiti za ulaganja u </a:t>
            </a:r>
            <a:r>
              <a:rPr lang="hr-HR" b="1" dirty="0">
                <a:latin typeface="Century Gothic"/>
                <a:cs typeface="Century Gothic"/>
              </a:rPr>
              <a:t>osnovna i /ili obrtna </a:t>
            </a:r>
            <a:r>
              <a:rPr lang="hr-HR" dirty="0">
                <a:latin typeface="Century Gothic"/>
                <a:cs typeface="Century Gothic"/>
              </a:rPr>
              <a:t>sredstva. PDV se ne financira</a:t>
            </a:r>
            <a:r>
              <a:rPr lang="hr-HR" dirty="0" smtClean="0">
                <a:latin typeface="Century Gothic"/>
                <a:cs typeface="Century Gothic"/>
              </a:rPr>
              <a:t>.</a:t>
            </a:r>
            <a:endParaRPr lang="ta-IN" dirty="0" smtClean="0">
              <a:latin typeface="Century Gothic"/>
              <a:cs typeface="Century Gothic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hr-HR" dirty="0">
                <a:solidFill>
                  <a:srgbClr val="666666"/>
                </a:solidFill>
                <a:latin typeface="Century Gothic"/>
                <a:ea typeface="Times New Roman"/>
                <a:cs typeface="Century Gothic"/>
              </a:rPr>
              <a:t>Poček </a:t>
            </a:r>
            <a:r>
              <a:rPr lang="hr-HR" dirty="0" smtClean="0">
                <a:solidFill>
                  <a:srgbClr val="666666"/>
                </a:solidFill>
                <a:latin typeface="Century Gothic"/>
                <a:ea typeface="Times New Roman"/>
                <a:cs typeface="Century Gothic"/>
              </a:rPr>
              <a:t>do </a:t>
            </a:r>
            <a:r>
              <a:rPr lang="hr-HR" dirty="0">
                <a:solidFill>
                  <a:srgbClr val="666666"/>
                </a:solidFill>
                <a:latin typeface="Century Gothic"/>
                <a:ea typeface="Times New Roman"/>
                <a:cs typeface="Century Gothic"/>
              </a:rPr>
              <a:t>1 godine</a:t>
            </a:r>
            <a:endParaRPr lang="en-US" sz="2800" dirty="0">
              <a:latin typeface="Century Gothic"/>
              <a:ea typeface="Calibri"/>
              <a:cs typeface="Century Gothic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hr-HR" dirty="0">
                <a:solidFill>
                  <a:srgbClr val="666666"/>
                </a:solidFill>
                <a:latin typeface="Century Gothic"/>
                <a:ea typeface="Times New Roman"/>
                <a:cs typeface="Century Gothic"/>
              </a:rPr>
              <a:t>Rok otplate </a:t>
            </a:r>
            <a:r>
              <a:rPr lang="hr-HR" dirty="0" smtClean="0">
                <a:solidFill>
                  <a:srgbClr val="666666"/>
                </a:solidFill>
                <a:latin typeface="Century Gothic"/>
                <a:ea typeface="Times New Roman"/>
                <a:cs typeface="Century Gothic"/>
              </a:rPr>
              <a:t>do </a:t>
            </a:r>
            <a:r>
              <a:rPr lang="hr-HR" dirty="0">
                <a:solidFill>
                  <a:srgbClr val="666666"/>
                </a:solidFill>
                <a:latin typeface="Century Gothic"/>
                <a:ea typeface="Times New Roman"/>
                <a:cs typeface="Century Gothic"/>
              </a:rPr>
              <a:t>5 godina uključujući poček i rok korištenja kredita</a:t>
            </a:r>
            <a:endParaRPr lang="en-US" sz="2800" dirty="0">
              <a:latin typeface="Century Gothic"/>
              <a:ea typeface="Calibri"/>
              <a:cs typeface="Century Gothic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hr-HR" dirty="0" smtClean="0">
                <a:solidFill>
                  <a:srgbClr val="666666"/>
                </a:solidFill>
                <a:latin typeface="Century Gothic"/>
                <a:ea typeface="Times New Roman"/>
                <a:cs typeface="Century Gothic"/>
              </a:rPr>
              <a:t>Krediti </a:t>
            </a:r>
            <a:r>
              <a:rPr lang="hr-HR" dirty="0">
                <a:solidFill>
                  <a:srgbClr val="666666"/>
                </a:solidFill>
                <a:latin typeface="Century Gothic"/>
                <a:ea typeface="Times New Roman"/>
                <a:cs typeface="Century Gothic"/>
              </a:rPr>
              <a:t>se odobravaju u kunama uz valutnu klauzulu.</a:t>
            </a:r>
            <a:endParaRPr lang="en-US" sz="2800" dirty="0">
              <a:latin typeface="Century Gothic"/>
              <a:ea typeface="Calibri"/>
              <a:cs typeface="Century Gothic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hr-HR" dirty="0" smtClean="0">
                <a:solidFill>
                  <a:srgbClr val="666666"/>
                </a:solidFill>
                <a:latin typeface="Century Gothic"/>
                <a:ea typeface="Times New Roman"/>
                <a:cs typeface="Century Gothic"/>
              </a:rPr>
              <a:t>Kamatna </a:t>
            </a:r>
            <a:r>
              <a:rPr lang="hr-HR" dirty="0">
                <a:solidFill>
                  <a:srgbClr val="666666"/>
                </a:solidFill>
                <a:latin typeface="Century Gothic"/>
                <a:ea typeface="Times New Roman"/>
                <a:cs typeface="Century Gothic"/>
              </a:rPr>
              <a:t>stopa koju poslovna banka plaća HBOR-u iznosi </a:t>
            </a:r>
            <a:r>
              <a:rPr lang="hr-HR" b="1" dirty="0">
                <a:solidFill>
                  <a:srgbClr val="666666"/>
                </a:solidFill>
                <a:latin typeface="Century Gothic"/>
                <a:ea typeface="Times New Roman"/>
                <a:cs typeface="Century Gothic"/>
              </a:rPr>
              <a:t>3,7%</a:t>
            </a:r>
            <a:r>
              <a:rPr lang="hr-HR" dirty="0">
                <a:solidFill>
                  <a:srgbClr val="666666"/>
                </a:solidFill>
                <a:latin typeface="Century Gothic"/>
                <a:ea typeface="Times New Roman"/>
                <a:cs typeface="Century Gothic"/>
              </a:rPr>
              <a:t> godišnje. </a:t>
            </a:r>
            <a:endParaRPr lang="en-US" sz="2800" dirty="0">
              <a:latin typeface="Century Gothic"/>
              <a:ea typeface="Calibri"/>
              <a:cs typeface="Century Gothic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hr-HR" dirty="0">
                <a:solidFill>
                  <a:srgbClr val="666666"/>
                </a:solidFill>
                <a:latin typeface="Century Gothic"/>
                <a:ea typeface="Times New Roman"/>
                <a:cs typeface="Century Gothic"/>
              </a:rPr>
              <a:t>Kamatnu stopu za krajnjeg korisnika utvrđuje poslovna banka ovisno o procjeni rizika plasmana, o čemu je dužna izvijestiti HBOR. </a:t>
            </a:r>
            <a:endParaRPr lang="en-US" sz="2800" dirty="0">
              <a:latin typeface="Century Gothic"/>
              <a:ea typeface="Calibri"/>
              <a:cs typeface="Century Gothic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SzPct val="100000"/>
              <a:buBlip>
                <a:blip r:embed="rId2"/>
              </a:buBlip>
            </a:pPr>
            <a:r>
              <a:rPr lang="hr-HR" dirty="0">
                <a:solidFill>
                  <a:srgbClr val="666666"/>
                </a:solidFill>
                <a:latin typeface="Century Gothic"/>
                <a:ea typeface="Times New Roman"/>
                <a:cs typeface="Century Gothic"/>
              </a:rPr>
              <a:t>Kamatna stopa je promjenjiva temeljem odluke Uprave HBOR-a, a prema kriterijima Odluke o kamatnim stopama i Pravilnika o načinu i rokovima obračuna kamata HBOR-a . </a:t>
            </a:r>
            <a:endParaRPr lang="en-US" sz="2800" dirty="0">
              <a:latin typeface="Century Gothic"/>
              <a:ea typeface="Calibri"/>
              <a:cs typeface="Century Gothic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5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0172"/>
            <a:ext cx="8913813" cy="992750"/>
          </a:xfrm>
        </p:spPr>
        <p:txBody>
          <a:bodyPr>
            <a:normAutofit/>
          </a:bodyPr>
          <a:lstStyle/>
          <a:p>
            <a:r>
              <a:rPr lang="hr-HR" sz="2800" b="1" dirty="0"/>
              <a:t>Hrvatska agencija za malo gospodarstvo, inovacije i investicije</a:t>
            </a:r>
            <a:r>
              <a:rPr lang="hr-HR" sz="2800" dirty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50" y="2000098"/>
            <a:ext cx="8301550" cy="4266231"/>
          </a:xfrm>
        </p:spPr>
        <p:txBody>
          <a:bodyPr>
            <a:normAutofit fontScale="92500" lnSpcReduction="20000"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hr-HR" dirty="0"/>
              <a:t>Tijekom 20 godina postojanja, Agencija se ustrajno zalaže za poticanje malog gospodarstva i razvoj poduzetništva u Republici Hrvatskoj. Djelatnost Agencije obuhvaća poticanje osnivanja i razvoja subjekata malog gospodarstva, poticanje ulaganja u malo gospodarstvo, financiranje poslovanja i razvoja subjekata malog gospodarstva kreditiranjem i davanjem jamstva subjektima malog gospodarstva za odobrene kredite od strane kreditora, kao i davanjem potpora za istraživanje, razvoj i primjenu suvremenih tehnologija.</a:t>
            </a:r>
            <a:endParaRPr lang="en-US" dirty="0"/>
          </a:p>
          <a:p>
            <a:pPr>
              <a:buSzPct val="100000"/>
              <a:buBlip>
                <a:blip r:embed="rId2"/>
              </a:buBlip>
            </a:pPr>
            <a:r>
              <a:rPr lang="hr-HR" dirty="0"/>
              <a:t>Agencija također pruža financijsku potporu inovativnim i tehnološki usmjerenim tvrtkama u Hrvatskoj. Usmjerena je na razvijanje i koordiniranje mjera nacionalne politike vezane uz inovacije i potrebne financijske instrumente s krajnjim ciljem motiviranja privatnog i javnog sektora za ulaganje u istraživanje i razvoj.  Djelatnosti  HAMAG-BICRO-a u nadležnosti su Ministarstva poduzetništva i obrta.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0172"/>
            <a:ext cx="8913813" cy="1138742"/>
          </a:xfrm>
        </p:spPr>
        <p:txBody>
          <a:bodyPr/>
          <a:lstStyle/>
          <a:p>
            <a:r>
              <a:rPr lang="ta-IN" dirty="0" smtClean="0"/>
              <a:t>MIKROKREDITIRANJE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55" y="2000098"/>
            <a:ext cx="8345345" cy="4266232"/>
          </a:xfrm>
        </p:spPr>
        <p:txBody>
          <a:bodyPr>
            <a:normAutofit fontScale="77500" lnSpcReduction="20000"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hr-HR" dirty="0"/>
              <a:t>Kreditni program je namijenjen mikro gospodarskim subjektima, postojećima koji posluju do 24 mjeseca i onima u nastajanju, te se pozivaju poduzetnici zainteresirani za odobravanje kredita po povoljnijim uvjetima da svoje zahtjeve podnesu na adresu HAMAG-BICRO-a.</a:t>
            </a:r>
            <a:endParaRPr lang="en-US" dirty="0"/>
          </a:p>
          <a:p>
            <a:pPr>
              <a:buSzPct val="100000"/>
              <a:buBlip>
                <a:blip r:embed="rId2"/>
              </a:buBlip>
            </a:pPr>
            <a:r>
              <a:rPr lang="hr-HR" dirty="0"/>
              <a:t>Program je stupio na snagu 11. veljače 2015. godine temeljem Odluke Vlade Republike Hrvatske o usvajanju kreditnog programa “Mikro kreditiranje – Prvi korak u poduzetništvo” i traje do iskorištenja sredstava ili najkasnije do </a:t>
            </a:r>
            <a:r>
              <a:rPr lang="hr-HR" b="1" dirty="0"/>
              <a:t>15. prosinca 2015.</a:t>
            </a:r>
            <a:r>
              <a:rPr lang="hr-HR" dirty="0"/>
              <a:t> godine.</a:t>
            </a:r>
            <a:endParaRPr lang="en-US" dirty="0"/>
          </a:p>
          <a:p>
            <a:pPr>
              <a:buSzPct val="100000"/>
              <a:buBlip>
                <a:blip r:embed="rId2"/>
              </a:buBlip>
            </a:pPr>
            <a:r>
              <a:rPr lang="hr-HR" dirty="0"/>
              <a:t>Kredit je namijenjen za ulaganja u osnovna i obrtna sredstva.</a:t>
            </a:r>
            <a:endParaRPr lang="en-US" dirty="0"/>
          </a:p>
          <a:p>
            <a:pPr>
              <a:buSzPct val="100000"/>
              <a:buBlip>
                <a:blip r:embed="rId2"/>
              </a:buBlip>
            </a:pPr>
            <a:r>
              <a:rPr lang="hr-HR" dirty="0"/>
              <a:t>Najniži iznos kredita je </a:t>
            </a:r>
            <a:r>
              <a:rPr lang="hr-HR" b="1" dirty="0"/>
              <a:t>10.000</a:t>
            </a:r>
            <a:r>
              <a:rPr lang="hr-HR" dirty="0"/>
              <a:t> kuna, a najviši </a:t>
            </a:r>
            <a:r>
              <a:rPr lang="hr-HR" b="1" dirty="0"/>
              <a:t>120.000 </a:t>
            </a:r>
            <a:r>
              <a:rPr lang="hr-HR" dirty="0"/>
              <a:t>kuna.</a:t>
            </a:r>
            <a:endParaRPr lang="en-US" dirty="0"/>
          </a:p>
          <a:p>
            <a:pPr>
              <a:buSzPct val="100000"/>
              <a:buBlip>
                <a:blip r:embed="rId2"/>
              </a:buBlip>
            </a:pPr>
            <a:r>
              <a:rPr lang="hr-HR" dirty="0"/>
              <a:t>Kamatna stopa iznosi </a:t>
            </a:r>
            <a:r>
              <a:rPr lang="hr-HR" b="1" dirty="0"/>
              <a:t>0,99%.</a:t>
            </a:r>
            <a:endParaRPr lang="en-US" dirty="0"/>
          </a:p>
          <a:p>
            <a:pPr>
              <a:buSzPct val="100000"/>
              <a:buBlip>
                <a:blip r:embed="rId2"/>
              </a:buBlip>
            </a:pPr>
            <a:r>
              <a:rPr lang="hr-HR" b="1" dirty="0"/>
              <a:t>Rok otplate</a:t>
            </a:r>
            <a:r>
              <a:rPr lang="hr-HR" dirty="0"/>
              <a:t> je do </a:t>
            </a:r>
            <a:r>
              <a:rPr lang="hr-HR" b="1" dirty="0"/>
              <a:t>5 godina</a:t>
            </a:r>
            <a:r>
              <a:rPr lang="hr-HR" dirty="0"/>
              <a:t>, uključujući </a:t>
            </a:r>
            <a:r>
              <a:rPr lang="hr-HR" b="1" dirty="0" smtClean="0"/>
              <a:t>po</a:t>
            </a:r>
            <a:r>
              <a:rPr lang="ta-IN" b="1" dirty="0" smtClean="0"/>
              <a:t>č</a:t>
            </a:r>
            <a:r>
              <a:rPr lang="hr-HR" b="1" dirty="0" smtClean="0"/>
              <a:t>ek </a:t>
            </a:r>
            <a:r>
              <a:rPr lang="hr-HR" b="1" dirty="0"/>
              <a:t>do 6 mjeseci</a:t>
            </a:r>
            <a:r>
              <a:rPr lang="hr-HR" dirty="0"/>
              <a:t>.</a:t>
            </a:r>
            <a:endParaRPr lang="en-US" dirty="0"/>
          </a:p>
          <a:p>
            <a:pPr>
              <a:buSzPct val="100000"/>
              <a:buBlip>
                <a:blip r:embed="rId2"/>
              </a:buBlip>
            </a:pPr>
            <a:r>
              <a:rPr lang="hr-HR" dirty="0"/>
              <a:t>Kredit se otplaćuje u jednakim </a:t>
            </a:r>
            <a:r>
              <a:rPr lang="hr-HR" b="1" dirty="0"/>
              <a:t>kvartalnim ratama</a:t>
            </a:r>
            <a:r>
              <a:rPr lang="hr-H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9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1566"/>
            <a:ext cx="8913813" cy="1007348"/>
          </a:xfrm>
        </p:spPr>
        <p:txBody>
          <a:bodyPr>
            <a:normAutofit fontScale="90000"/>
          </a:bodyPr>
          <a:lstStyle/>
          <a:p>
            <a:r>
              <a:rPr lang="ta-IN" dirty="0" smtClean="0"/>
              <a:t>AGENCIJA ZA ELEKTRONIČKE MEDIJE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30" y="2175290"/>
            <a:ext cx="8126370" cy="4091040"/>
          </a:xfrm>
        </p:spPr>
        <p:txBody>
          <a:bodyPr/>
          <a:lstStyle/>
          <a:p>
            <a:pPr>
              <a:buSzPct val="100000"/>
              <a:buBlip>
                <a:blip r:embed="rId2"/>
              </a:buBlip>
            </a:pPr>
            <a:r>
              <a:rPr lang="hr-HR" b="1" dirty="0"/>
              <a:t>Fond za poticanje pluralizma i raznovrsnosti elektroničkih medija </a:t>
            </a:r>
            <a:r>
              <a:rPr lang="hr-HR" dirty="0"/>
              <a:t>fond je Agencije za elektroničke medije. Financijska sredstva Fonda osigurana su Zakonom o Hrvatskoj radioteleviziji (3% prihoda od RTV pristojbe). </a:t>
            </a:r>
            <a:endParaRPr lang="en-US" dirty="0"/>
          </a:p>
          <a:p>
            <a:pPr>
              <a:buSzPct val="100000"/>
              <a:buBlip>
                <a:blip r:embed="rId2"/>
              </a:buBlip>
            </a:pPr>
            <a:r>
              <a:rPr lang="hr-HR" dirty="0"/>
              <a:t>Sredstvima Fonda </a:t>
            </a:r>
            <a:r>
              <a:rPr lang="hr-HR" b="1" dirty="0" smtClean="0"/>
              <a:t>poti</a:t>
            </a:r>
            <a:r>
              <a:rPr lang="ta-IN" b="1" dirty="0"/>
              <a:t>č</a:t>
            </a:r>
            <a:r>
              <a:rPr lang="hr-HR" b="1" dirty="0" smtClean="0"/>
              <a:t>e </a:t>
            </a:r>
            <a:r>
              <a:rPr lang="hr-HR" b="1" dirty="0"/>
              <a:t>se proizvodnja i objavljivanje audiovizualnih i radijskih programa i </a:t>
            </a:r>
            <a:r>
              <a:rPr lang="hr-HR" b="1" dirty="0" smtClean="0"/>
              <a:t>sadr</a:t>
            </a:r>
            <a:r>
              <a:rPr lang="ta-IN" b="1" dirty="0" smtClean="0"/>
              <a:t>ž</a:t>
            </a:r>
            <a:r>
              <a:rPr lang="hr-HR" b="1" dirty="0" smtClean="0"/>
              <a:t>aja </a:t>
            </a:r>
            <a:r>
              <a:rPr lang="hr-HR" b="1" dirty="0"/>
              <a:t>nakladnika televizije i/ili radija na lokalnoj i regionalnoj razini, neprofitnih nakladnika televizije i/ili radija, neprofitnih </a:t>
            </a:r>
            <a:r>
              <a:rPr lang="hr-HR" b="1" dirty="0" smtClean="0"/>
              <a:t>pru</a:t>
            </a:r>
            <a:r>
              <a:rPr lang="ta-IN" b="1" dirty="0" smtClean="0"/>
              <a:t>ž</a:t>
            </a:r>
            <a:r>
              <a:rPr lang="hr-HR" b="1" dirty="0" smtClean="0"/>
              <a:t>atelja </a:t>
            </a:r>
            <a:r>
              <a:rPr lang="hr-HR" b="1" dirty="0"/>
              <a:t>medijskih usluga </a:t>
            </a:r>
            <a:r>
              <a:rPr lang="hr-HR" dirty="0"/>
              <a:t>iz članaka 19. i 79. Zakona o elektroničkim medijima, neprofitnih pružatelja elektroničkih publikacija, neprofitnih proizvođača audiovizualnih i/ili radijskih programa.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97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PROVJERA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a-IN" dirty="0" smtClean="0"/>
              <a:t>Koji je cilj financiranja mikro poduzetnika u programima HBOR-a?</a:t>
            </a:r>
          </a:p>
          <a:p>
            <a:pPr marL="0" indent="0">
              <a:buNone/>
            </a:pPr>
            <a:endParaRPr lang="ta-IN" dirty="0" smtClean="0"/>
          </a:p>
          <a:p>
            <a:pPr marL="0" indent="0">
              <a:buNone/>
            </a:pPr>
            <a:endParaRPr lang="ta-IN" dirty="0"/>
          </a:p>
          <a:p>
            <a:pPr marL="0" indent="0">
              <a:buNone/>
            </a:pPr>
            <a:endParaRPr lang="ta-IN" dirty="0" smtClean="0"/>
          </a:p>
          <a:p>
            <a:pPr marL="0" indent="0">
              <a:buNone/>
            </a:pPr>
            <a:endParaRPr lang="ta-IN" dirty="0"/>
          </a:p>
          <a:p>
            <a:pPr marL="0" indent="0">
              <a:buNone/>
            </a:pPr>
            <a:endParaRPr lang="ta-IN" dirty="0" smtClean="0"/>
          </a:p>
        </p:txBody>
      </p:sp>
      <p:pic>
        <p:nvPicPr>
          <p:cNvPr id="4" name="Picture 3" descr="upitnik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183" y="4042168"/>
            <a:ext cx="28956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6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4562"/>
            <a:ext cx="8913813" cy="963551"/>
          </a:xfrm>
        </p:spPr>
        <p:txBody>
          <a:bodyPr>
            <a:normAutofit fontScale="90000"/>
          </a:bodyPr>
          <a:lstStyle/>
          <a:p>
            <a:r>
              <a:rPr lang="ta-IN" dirty="0" smtClean="0"/>
              <a:t>HZZ – POTPORE ZA ZAPOŠLJAVANJE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40" y="2043896"/>
            <a:ext cx="8353860" cy="4222434"/>
          </a:xfrm>
        </p:spPr>
        <p:txBody>
          <a:bodyPr>
            <a:normAutofit fontScale="62500" lnSpcReduction="20000"/>
          </a:bodyPr>
          <a:lstStyle/>
          <a:p>
            <a:pPr lvl="0">
              <a:buBlip>
                <a:blip r:embed="rId2"/>
              </a:buBlip>
            </a:pPr>
            <a:r>
              <a:rPr lang="ta-IN" dirty="0" smtClean="0">
                <a:solidFill>
                  <a:schemeClr val="tx1"/>
                </a:solidFill>
              </a:rPr>
              <a:t> “Uz pola – pola do prvog posla” </a:t>
            </a:r>
            <a:r>
              <a:rPr lang="ta-IN" b="1" dirty="0" smtClean="0">
                <a:solidFill>
                  <a:schemeClr val="tx1"/>
                </a:solidFill>
              </a:rPr>
              <a:t>– potpora za zapošljavanje mladih osoba bez radnog staža</a:t>
            </a:r>
          </a:p>
          <a:p>
            <a:pPr lvl="0">
              <a:buBlip>
                <a:blip r:embed="rId2"/>
              </a:buBlip>
            </a:pPr>
            <a:r>
              <a:rPr lang="ta-IN" dirty="0" smtClean="0">
                <a:solidFill>
                  <a:schemeClr val="tx1"/>
                </a:solidFill>
              </a:rPr>
              <a:t>“Pola – pola” – </a:t>
            </a:r>
            <a:r>
              <a:rPr lang="ta-IN" b="1" dirty="0" smtClean="0">
                <a:solidFill>
                  <a:schemeClr val="tx1"/>
                </a:solidFill>
              </a:rPr>
              <a:t>potpora za zapošljavanje</a:t>
            </a:r>
          </a:p>
          <a:p>
            <a:pPr lvl="0">
              <a:buBlip>
                <a:blip r:embed="rId2"/>
              </a:buBlip>
            </a:pPr>
            <a:r>
              <a:rPr lang="ta-IN" dirty="0" smtClean="0">
                <a:solidFill>
                  <a:schemeClr val="tx1"/>
                </a:solidFill>
              </a:rPr>
              <a:t>“Pola – pola” za uključivanje – </a:t>
            </a:r>
            <a:r>
              <a:rPr lang="ta-IN" b="1" dirty="0" smtClean="0">
                <a:solidFill>
                  <a:schemeClr val="tx1"/>
                </a:solidFill>
              </a:rPr>
              <a:t>potpora za zapošljavanje osoba s invaliditetom</a:t>
            </a:r>
          </a:p>
          <a:p>
            <a:pPr lvl="0">
              <a:buBlip>
                <a:blip r:embed="rId2"/>
              </a:buBlip>
            </a:pPr>
            <a:r>
              <a:rPr lang="ta-IN" dirty="0" smtClean="0">
                <a:solidFill>
                  <a:schemeClr val="tx1"/>
                </a:solidFill>
              </a:rPr>
              <a:t>“Pola – pola i za osobe romske nacionalne manjine” – </a:t>
            </a:r>
            <a:r>
              <a:rPr lang="ta-IN" b="1" dirty="0" smtClean="0">
                <a:solidFill>
                  <a:schemeClr val="tx1"/>
                </a:solidFill>
              </a:rPr>
              <a:t>potpora za zapošljavanja osoba romske nacionalne manjine</a:t>
            </a:r>
          </a:p>
          <a:p>
            <a:pPr lvl="0">
              <a:buBlip>
                <a:blip r:embed="rId2"/>
              </a:buBlip>
            </a:pPr>
            <a:r>
              <a:rPr lang="ta-IN" dirty="0" smtClean="0">
                <a:solidFill>
                  <a:schemeClr val="tx1"/>
                </a:solidFill>
              </a:rPr>
              <a:t>“Zamjenski radnik” </a:t>
            </a:r>
            <a:r>
              <a:rPr lang="ta-IN" b="1" dirty="0" smtClean="0">
                <a:solidFill>
                  <a:schemeClr val="tx1"/>
                </a:solidFill>
              </a:rPr>
              <a:t>– potpora za zapošljavanje za radnika na obrazovanju </a:t>
            </a:r>
          </a:p>
          <a:p>
            <a:pPr lvl="0">
              <a:buBlip>
                <a:blip r:embed="rId2"/>
              </a:buBlip>
            </a:pPr>
            <a:r>
              <a:rPr lang="ta-IN" dirty="0" smtClean="0">
                <a:solidFill>
                  <a:schemeClr val="tx1"/>
                </a:solidFill>
              </a:rPr>
              <a:t>“Zajedno smo jači” – </a:t>
            </a:r>
            <a:r>
              <a:rPr lang="ta-IN" b="1" dirty="0" smtClean="0">
                <a:solidFill>
                  <a:schemeClr val="tx1"/>
                </a:solidFill>
              </a:rPr>
              <a:t>potpora za zapošljavanje upravitelja zadruge</a:t>
            </a:r>
          </a:p>
          <a:p>
            <a:pPr lvl="0">
              <a:buBlip>
                <a:blip r:embed="rId2"/>
              </a:buBlip>
            </a:pPr>
            <a:r>
              <a:rPr lang="ta-IN" dirty="0" smtClean="0">
                <a:solidFill>
                  <a:schemeClr val="tx1"/>
                </a:solidFill>
              </a:rPr>
              <a:t>“Dijeljeno radno mjesto” – </a:t>
            </a:r>
            <a:r>
              <a:rPr lang="ta-IN" b="1" dirty="0" smtClean="0">
                <a:solidFill>
                  <a:schemeClr val="tx1"/>
                </a:solidFill>
              </a:rPr>
              <a:t>sufinanciranje dviju osoba na istom radnom mjestu</a:t>
            </a:r>
          </a:p>
          <a:p>
            <a:pPr lvl="0">
              <a:buBlip>
                <a:blip r:embed="rId2"/>
              </a:buBlip>
            </a:pPr>
            <a:r>
              <a:rPr lang="ta-IN" dirty="0" smtClean="0">
                <a:solidFill>
                  <a:schemeClr val="tx1"/>
                </a:solidFill>
              </a:rPr>
              <a:t>“Rad i nakon stručnom osposobljavanja” – </a:t>
            </a:r>
            <a:r>
              <a:rPr lang="ta-IN" b="1" dirty="0" smtClean="0">
                <a:solidFill>
                  <a:schemeClr val="tx1"/>
                </a:solidFill>
              </a:rPr>
              <a:t>potpora za zapošljavanje</a:t>
            </a:r>
          </a:p>
          <a:p>
            <a:pPr lvl="0">
              <a:buBlip>
                <a:blip r:embed="rId2"/>
              </a:buBlip>
            </a:pPr>
            <a:r>
              <a:rPr lang="ta-IN" dirty="0" smtClean="0">
                <a:solidFill>
                  <a:schemeClr val="tx1"/>
                </a:solidFill>
              </a:rPr>
              <a:t>“Ostanak u zaposlenosti” </a:t>
            </a:r>
            <a:r>
              <a:rPr lang="ta-IN" dirty="0">
                <a:solidFill>
                  <a:schemeClr val="tx1"/>
                </a:solidFill>
              </a:rPr>
              <a:t>- </a:t>
            </a:r>
            <a:r>
              <a:rPr lang="ta-IN" b="1" dirty="0">
                <a:solidFill>
                  <a:schemeClr val="tx1"/>
                </a:solidFill>
              </a:rPr>
              <a:t>potpora za </a:t>
            </a:r>
            <a:r>
              <a:rPr lang="ta-IN" b="1" dirty="0" smtClean="0">
                <a:solidFill>
                  <a:schemeClr val="tx1"/>
                </a:solidFill>
              </a:rPr>
              <a:t>zapošljavanje kod drugog poslodavca</a:t>
            </a:r>
          </a:p>
          <a:p>
            <a:pPr lvl="0">
              <a:buBlip>
                <a:blip r:embed="rId2"/>
              </a:buBlip>
            </a:pPr>
            <a:r>
              <a:rPr lang="ta-IN" dirty="0" smtClean="0">
                <a:solidFill>
                  <a:schemeClr val="tx1"/>
                </a:solidFill>
              </a:rPr>
              <a:t>“Rad i nakon ljeta”  </a:t>
            </a:r>
            <a:r>
              <a:rPr lang="ta-IN" dirty="0">
                <a:solidFill>
                  <a:schemeClr val="tx1"/>
                </a:solidFill>
              </a:rPr>
              <a:t>– </a:t>
            </a:r>
            <a:r>
              <a:rPr lang="ta-IN" b="1" dirty="0">
                <a:solidFill>
                  <a:schemeClr val="tx1"/>
                </a:solidFill>
              </a:rPr>
              <a:t>potpora za zapošljavanje </a:t>
            </a:r>
            <a:r>
              <a:rPr lang="ta-IN" b="1" dirty="0" smtClean="0">
                <a:solidFill>
                  <a:schemeClr val="tx1"/>
                </a:solidFill>
              </a:rPr>
              <a:t>u turizmu</a:t>
            </a:r>
          </a:p>
          <a:p>
            <a:pPr marL="0" lvl="0" indent="0">
              <a:buNone/>
            </a:pPr>
            <a:endParaRPr lang="ta-IN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52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5363"/>
            <a:ext cx="8913813" cy="934353"/>
          </a:xfrm>
        </p:spPr>
        <p:txBody>
          <a:bodyPr>
            <a:normAutofit fontScale="90000"/>
          </a:bodyPr>
          <a:lstStyle/>
          <a:p>
            <a:r>
              <a:rPr lang="ta-IN" dirty="0" smtClean="0"/>
              <a:t>HZZ - </a:t>
            </a:r>
            <a:r>
              <a:rPr lang="en-US" dirty="0" smtClean="0"/>
              <a:t>POTPORA </a:t>
            </a:r>
            <a:r>
              <a:rPr lang="en-US" dirty="0"/>
              <a:t>MALE VRIJEDNOSTI ZA SAMOZAPOŠLJAVANJE: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43" y="2595562"/>
            <a:ext cx="8243157" cy="3670767"/>
          </a:xfrm>
        </p:spPr>
        <p:txBody>
          <a:bodyPr/>
          <a:lstStyle/>
          <a:p>
            <a:pPr>
              <a:buSzPct val="100000"/>
              <a:buBlip>
                <a:blip r:embed="rId2"/>
              </a:buBlip>
            </a:pPr>
            <a:r>
              <a:rPr lang="ta-IN" dirty="0" smtClean="0"/>
              <a:t>“Tvoja incijativa – tvoje radno mjesto” – </a:t>
            </a:r>
            <a:r>
              <a:rPr lang="ta-IN" b="1" dirty="0" smtClean="0"/>
              <a:t>potpora za samozapošljavanje</a:t>
            </a:r>
          </a:p>
          <a:p>
            <a:pPr>
              <a:buSzPct val="100000"/>
              <a:buBlip>
                <a:blip r:embed="rId2"/>
              </a:buBlip>
            </a:pPr>
            <a:r>
              <a:rPr lang="ta-IN" dirty="0"/>
              <a:t>“Tvoja incijativa – tvoje </a:t>
            </a:r>
            <a:r>
              <a:rPr lang="ta-IN" dirty="0" smtClean="0"/>
              <a:t>sezonsko radno </a:t>
            </a:r>
            <a:r>
              <a:rPr lang="ta-IN" dirty="0"/>
              <a:t>mjesto” – </a:t>
            </a:r>
            <a:r>
              <a:rPr lang="ta-IN" b="1" dirty="0"/>
              <a:t>potpora za </a:t>
            </a:r>
            <a:r>
              <a:rPr lang="ta-IN" b="1" dirty="0" smtClean="0"/>
              <a:t>samozapošljavanje u sezonskom obrtu</a:t>
            </a:r>
          </a:p>
          <a:p>
            <a:pPr>
              <a:buSzPct val="100000"/>
              <a:buBlip>
                <a:blip r:embed="rId2"/>
              </a:buBlip>
            </a:pPr>
            <a:r>
              <a:rPr lang="ta-IN" dirty="0"/>
              <a:t>“Tvoja incijativa – </a:t>
            </a:r>
            <a:r>
              <a:rPr lang="ta-IN" b="1" dirty="0"/>
              <a:t>tvoje radno </a:t>
            </a:r>
            <a:r>
              <a:rPr lang="ta-IN" b="1" dirty="0" smtClean="0"/>
              <a:t>mjesto u zelenom gospodarstvu” </a:t>
            </a:r>
            <a:r>
              <a:rPr lang="ta-IN" b="1" dirty="0"/>
              <a:t>– potpora za samozapošljavanje</a:t>
            </a:r>
          </a:p>
          <a:p>
            <a:endParaRPr lang="ta-IN" dirty="0"/>
          </a:p>
          <a:p>
            <a:endParaRPr lang="ta-I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05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9964"/>
            <a:ext cx="8913813" cy="934352"/>
          </a:xfrm>
        </p:spPr>
        <p:txBody>
          <a:bodyPr>
            <a:normAutofit fontScale="90000"/>
          </a:bodyPr>
          <a:lstStyle/>
          <a:p>
            <a:r>
              <a:rPr lang="ta-IN" dirty="0" smtClean="0"/>
              <a:t>HZZ - </a:t>
            </a:r>
            <a:r>
              <a:rPr lang="en-US" dirty="0" smtClean="0"/>
              <a:t>POTPORE </a:t>
            </a:r>
            <a:r>
              <a:rPr lang="en-US" dirty="0"/>
              <a:t>ZA USAVRŠAVANJE: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681" y="2233686"/>
            <a:ext cx="7610476" cy="4032643"/>
          </a:xfrm>
        </p:spPr>
        <p:txBody>
          <a:bodyPr/>
          <a:lstStyle/>
          <a:p>
            <a:pPr>
              <a:buSzPct val="100000"/>
              <a:buBlip>
                <a:blip r:embed="rId2"/>
              </a:buBlip>
            </a:pPr>
            <a:r>
              <a:rPr lang="ta-IN" dirty="0" smtClean="0"/>
              <a:t>“Učim uz posao” – </a:t>
            </a:r>
            <a:r>
              <a:rPr lang="ta-IN" b="1" dirty="0" smtClean="0"/>
              <a:t>potpora za usavršavanje novozaposlenih osoba</a:t>
            </a:r>
          </a:p>
          <a:p>
            <a:pPr>
              <a:buSzPct val="100000"/>
              <a:buBlip>
                <a:blip r:embed="rId2"/>
              </a:buBlip>
            </a:pPr>
            <a:r>
              <a:rPr lang="ta-IN" dirty="0" smtClean="0"/>
              <a:t>“Znanje se isplati i za zaposlene” – </a:t>
            </a:r>
            <a:r>
              <a:rPr lang="ta-IN" b="1" dirty="0" smtClean="0"/>
              <a:t>potpore za usavršavanje – sufinanciranje zaposlenih u uvjetima uvođenja novih tehnologija, viših standarda i promjene proizvodnog programa poslodavca</a:t>
            </a:r>
          </a:p>
          <a:p>
            <a:pPr>
              <a:buSzPct val="100000"/>
              <a:buBlip>
                <a:blip r:embed="rId2"/>
              </a:buBlip>
            </a:pPr>
            <a:r>
              <a:rPr lang="ta-IN" dirty="0" smtClean="0"/>
              <a:t>“I mladi uče za posao” – </a:t>
            </a:r>
            <a:r>
              <a:rPr lang="ta-IN" b="1" dirty="0" smtClean="0"/>
              <a:t>programi školovanja i osposobljavanja nezaposlenih mladih osoba za i kod poznatog poslodavca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5148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162"/>
            <a:ext cx="8913813" cy="905154"/>
          </a:xfrm>
        </p:spPr>
        <p:txBody>
          <a:bodyPr>
            <a:normAutofit fontScale="90000"/>
          </a:bodyPr>
          <a:lstStyle/>
          <a:p>
            <a:r>
              <a:rPr lang="ta-IN" dirty="0" smtClean="0"/>
              <a:t>HZZ - </a:t>
            </a:r>
            <a:r>
              <a:rPr lang="en-US" dirty="0" smtClean="0"/>
              <a:t>OBRAZOVANJE </a:t>
            </a:r>
            <a:r>
              <a:rPr lang="en-US" dirty="0"/>
              <a:t>NEZAPOSLENIH: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931" y="2087694"/>
            <a:ext cx="8140969" cy="4178636"/>
          </a:xfrm>
        </p:spPr>
        <p:txBody>
          <a:bodyPr/>
          <a:lstStyle/>
          <a:p>
            <a:pPr>
              <a:buSzPct val="100000"/>
              <a:buBlip>
                <a:blip r:embed="rId2"/>
              </a:buBlip>
            </a:pPr>
            <a:r>
              <a:rPr lang="ta-IN" dirty="0" smtClean="0"/>
              <a:t>“Znanje se isplati” </a:t>
            </a:r>
          </a:p>
          <a:p>
            <a:pPr>
              <a:buSzPct val="100000"/>
              <a:buBlip>
                <a:blip r:embed="rId2"/>
              </a:buBlip>
            </a:pPr>
            <a:r>
              <a:rPr lang="ta-IN" dirty="0" smtClean="0"/>
              <a:t>“Učenjem do poduzetnika”</a:t>
            </a:r>
          </a:p>
          <a:p>
            <a:pPr>
              <a:buSzPct val="100000"/>
              <a:buBlip>
                <a:blip r:embed="rId2"/>
              </a:buBlip>
            </a:pPr>
            <a:r>
              <a:rPr lang="ta-IN" dirty="0" smtClean="0"/>
              <a:t>“Osposobljavanje na radnom mjestu”</a:t>
            </a:r>
          </a:p>
          <a:p>
            <a:pPr>
              <a:buSzPct val="100000"/>
              <a:buBlip>
                <a:blip r:embed="rId2"/>
              </a:buBlip>
            </a:pPr>
            <a:r>
              <a:rPr lang="ta-IN" dirty="0" smtClean="0"/>
              <a:t>“Programi opismenjavanja” </a:t>
            </a:r>
          </a:p>
          <a:p>
            <a:pPr>
              <a:buSzPct val="100000"/>
              <a:buBlip>
                <a:blip r:embed="rId2"/>
              </a:buBlip>
            </a:pPr>
            <a:r>
              <a:rPr lang="ta-IN" dirty="0" smtClean="0"/>
              <a:t>Priprema za zapošljavanje kroz učenje hrvatskog jezika</a:t>
            </a:r>
          </a:p>
          <a:p>
            <a:pPr>
              <a:buSzPct val="100000"/>
              <a:buBlip>
                <a:blip r:embed="rId2"/>
              </a:buBlip>
            </a:pPr>
            <a:r>
              <a:rPr lang="ta-IN" dirty="0" smtClean="0"/>
              <a:t>Osposobljavanje za samozapošljavanje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075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a-IN" sz="2200" dirty="0" smtClean="0">
                <a:solidFill>
                  <a:prstClr val="white"/>
                </a:solidFill>
              </a:rPr>
              <a:t>MODULI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a-IN" dirty="0" smtClean="0"/>
          </a:p>
          <a:p>
            <a:r>
              <a:rPr lang="ta-IN" i="1" dirty="0" smtClean="0"/>
              <a:t>Modul: EU fondovi</a:t>
            </a:r>
          </a:p>
          <a:p>
            <a:r>
              <a:rPr lang="ta-IN" i="1" dirty="0" smtClean="0"/>
              <a:t>Modul: Programi Unije</a:t>
            </a:r>
          </a:p>
          <a:p>
            <a:r>
              <a:rPr lang="ta-IN" b="1" i="1" dirty="0" smtClean="0"/>
              <a:t>Modul:Državne potpore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845736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a-IN" sz="2800" dirty="0" smtClean="0"/>
              <a:t>HZZ - </a:t>
            </a:r>
            <a:r>
              <a:rPr lang="en-US" sz="2800" dirty="0" smtClean="0"/>
              <a:t>STRUČNO </a:t>
            </a:r>
            <a:r>
              <a:rPr lang="en-US" sz="2800" dirty="0"/>
              <a:t>OSPOSOBLJAVANJE ZA RAD BEZ ZASNIVANJA RADNOG ODNOSA: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931" y="2595562"/>
            <a:ext cx="8140969" cy="3670767"/>
          </a:xfrm>
        </p:spPr>
        <p:txBody>
          <a:bodyPr/>
          <a:lstStyle/>
          <a:p>
            <a:pPr>
              <a:buSzPct val="100000"/>
              <a:buBlip>
                <a:blip r:embed="rId2"/>
              </a:buBlip>
            </a:pPr>
            <a:r>
              <a:rPr lang="en-US" dirty="0" err="1"/>
              <a:t>Stručno</a:t>
            </a:r>
            <a:r>
              <a:rPr lang="en-US" dirty="0"/>
              <a:t> </a:t>
            </a:r>
            <a:r>
              <a:rPr lang="en-US" dirty="0" err="1"/>
              <a:t>osposobljavanje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rad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zasnivanja</a:t>
            </a:r>
            <a:r>
              <a:rPr lang="en-US" dirty="0"/>
              <a:t> </a:t>
            </a:r>
            <a:r>
              <a:rPr lang="en-US" dirty="0" err="1"/>
              <a:t>radnog</a:t>
            </a:r>
            <a:r>
              <a:rPr lang="en-US" dirty="0"/>
              <a:t> </a:t>
            </a:r>
            <a:r>
              <a:rPr lang="en-US" dirty="0" err="1"/>
              <a:t>odnosa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9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3762"/>
            <a:ext cx="8913813" cy="890554"/>
          </a:xfrm>
        </p:spPr>
        <p:txBody>
          <a:bodyPr/>
          <a:lstStyle/>
          <a:p>
            <a:r>
              <a:rPr lang="ta-IN" dirty="0" smtClean="0"/>
              <a:t>HZZ - </a:t>
            </a:r>
            <a:r>
              <a:rPr lang="en-US" dirty="0" smtClean="0"/>
              <a:t>JAVNI </a:t>
            </a:r>
            <a:r>
              <a:rPr lang="en-US" dirty="0"/>
              <a:t>RADOVI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136" y="2131492"/>
            <a:ext cx="8184764" cy="4134838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ta-IN" dirty="0" smtClean="0"/>
              <a:t>“Radom za zajednicu i sebe” – </a:t>
            </a:r>
            <a:r>
              <a:rPr lang="ta-IN" b="1" dirty="0" smtClean="0"/>
              <a:t>su/financirano zapošljavanje u javnom radu</a:t>
            </a:r>
          </a:p>
          <a:p>
            <a:pPr>
              <a:buSzPct val="100000"/>
              <a:buBlip>
                <a:blip r:embed="rId2"/>
              </a:buBlip>
            </a:pPr>
            <a:r>
              <a:rPr lang="ta-IN" dirty="0" smtClean="0"/>
              <a:t>“Romi za Rome”</a:t>
            </a:r>
          </a:p>
          <a:p>
            <a:pPr>
              <a:buSzPct val="100000"/>
              <a:buBlip>
                <a:blip r:embed="rId2"/>
              </a:buBlip>
            </a:pPr>
            <a:r>
              <a:rPr lang="ta-IN" dirty="0" smtClean="0"/>
              <a:t>“Pomoć sebi i drugima” – </a:t>
            </a:r>
            <a:r>
              <a:rPr lang="ta-IN" b="1" dirty="0" smtClean="0"/>
              <a:t>zapošljavanje kroz pojedinačne projekte javnih radova</a:t>
            </a:r>
          </a:p>
          <a:p>
            <a:pPr>
              <a:buSzPct val="100000"/>
              <a:buBlip>
                <a:blip r:embed="rId2"/>
              </a:buBlip>
            </a:pPr>
            <a:r>
              <a:rPr lang="ta-IN" dirty="0" smtClean="0"/>
              <a:t>Pokreni zajednicu</a:t>
            </a:r>
          </a:p>
          <a:p>
            <a:pPr>
              <a:buSzPct val="100000"/>
              <a:buBlip>
                <a:blip r:embed="rId2"/>
              </a:buBlip>
            </a:pPr>
            <a:r>
              <a:rPr lang="ta-IN" dirty="0" smtClean="0"/>
              <a:t>Podrška transformaciji i deinstitucionalizaciji domova socijalne skrbi i podrška socijalnom uključivanju</a:t>
            </a:r>
          </a:p>
          <a:p>
            <a:pPr>
              <a:buSzPct val="100000"/>
              <a:buBlip>
                <a:blip r:embed="rId2"/>
              </a:buBlip>
            </a:pPr>
            <a:r>
              <a:rPr lang="ta-IN" dirty="0" smtClean="0"/>
              <a:t>Koordinatori društveno korisnog rada</a:t>
            </a:r>
          </a:p>
        </p:txBody>
      </p:sp>
    </p:spTree>
    <p:extLst>
      <p:ext uri="{BB962C8B-B14F-4D97-AF65-F5344CB8AC3E}">
        <p14:creationId xmlns:p14="http://schemas.microsoft.com/office/powerpoint/2010/main" val="19653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5363"/>
            <a:ext cx="8913813" cy="934353"/>
          </a:xfrm>
        </p:spPr>
        <p:txBody>
          <a:bodyPr/>
          <a:lstStyle/>
          <a:p>
            <a:r>
              <a:rPr lang="ta-IN" dirty="0" smtClean="0"/>
              <a:t>HZZ - </a:t>
            </a:r>
            <a:r>
              <a:rPr lang="en-US" dirty="0" smtClean="0"/>
              <a:t>JAVNI </a:t>
            </a:r>
            <a:r>
              <a:rPr lang="en-US" dirty="0"/>
              <a:t>RADOVI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45" y="1982663"/>
            <a:ext cx="8257755" cy="4283667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ta-IN" dirty="0"/>
              <a:t>Pomoć sebi i drugim </a:t>
            </a:r>
            <a:r>
              <a:rPr lang="ta-IN" dirty="0" smtClean="0"/>
              <a:t>Romima</a:t>
            </a:r>
          </a:p>
          <a:p>
            <a:pPr>
              <a:buSzPct val="100000"/>
              <a:buBlip>
                <a:blip r:embed="rId2"/>
              </a:buBlip>
            </a:pPr>
            <a:r>
              <a:rPr lang="ta-IN" dirty="0" smtClean="0"/>
              <a:t>Komunalni </a:t>
            </a:r>
            <a:r>
              <a:rPr lang="ta-IN" dirty="0"/>
              <a:t>radovi – </a:t>
            </a:r>
            <a:r>
              <a:rPr lang="ta-IN" b="1" dirty="0"/>
              <a:t>sufinancirano zapošljavanje u komunalnim javnim radovima</a:t>
            </a:r>
          </a:p>
          <a:p>
            <a:pPr>
              <a:buSzPct val="100000"/>
              <a:buBlip>
                <a:blip r:embed="rId2"/>
              </a:buBlip>
            </a:pPr>
            <a:r>
              <a:rPr lang="ta-IN" dirty="0"/>
              <a:t>“Mladi za mlade” – </a:t>
            </a:r>
            <a:r>
              <a:rPr lang="ta-IN" b="1" dirty="0"/>
              <a:t>pomagači u nastavi – javni radovi za mlade</a:t>
            </a:r>
          </a:p>
          <a:p>
            <a:pPr>
              <a:buSzPct val="100000"/>
              <a:buBlip>
                <a:blip r:embed="rId2"/>
              </a:buBlip>
            </a:pPr>
            <a:r>
              <a:rPr lang="ta-IN" dirty="0"/>
              <a:t>“Mladi za zajednicu”</a:t>
            </a:r>
          </a:p>
          <a:p>
            <a:pPr>
              <a:buSzPct val="100000"/>
              <a:buBlip>
                <a:blip r:embed="rId2"/>
              </a:buBlip>
            </a:pPr>
            <a:r>
              <a:rPr lang="ta-IN" dirty="0"/>
              <a:t>“Mladi za EU”</a:t>
            </a:r>
          </a:p>
          <a:p>
            <a:pPr>
              <a:buSzPct val="100000"/>
              <a:buBlip>
                <a:blip r:embed="rId2"/>
              </a:buBlip>
            </a:pPr>
            <a:r>
              <a:rPr lang="ta-IN" dirty="0"/>
              <a:t>“Pomoć zajednici”</a:t>
            </a:r>
          </a:p>
          <a:p>
            <a:pPr>
              <a:buSzPct val="100000"/>
              <a:buBlip>
                <a:blip r:embed="rId2"/>
              </a:buBlip>
            </a:pPr>
            <a:r>
              <a:rPr lang="ta-IN" dirty="0"/>
              <a:t>“Zapošljavanje u  društvenom poduzetništvu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6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2158"/>
            <a:ext cx="8913813" cy="905153"/>
          </a:xfrm>
        </p:spPr>
        <p:txBody>
          <a:bodyPr>
            <a:normAutofit fontScale="90000"/>
          </a:bodyPr>
          <a:lstStyle/>
          <a:p>
            <a:r>
              <a:rPr lang="ta-IN" dirty="0" smtClean="0"/>
              <a:t>HZZ - </a:t>
            </a:r>
            <a:r>
              <a:rPr lang="en-US" dirty="0" smtClean="0"/>
              <a:t>MJERE </a:t>
            </a:r>
            <a:r>
              <a:rPr lang="en-US" dirty="0"/>
              <a:t>ZA OČUVANJE RADNIH </a:t>
            </a:r>
            <a:r>
              <a:rPr lang="en-US" dirty="0" smtClean="0"/>
              <a:t>MJESTA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931" y="2075600"/>
            <a:ext cx="8140969" cy="4190729"/>
          </a:xfrm>
        </p:spPr>
        <p:txBody>
          <a:bodyPr/>
          <a:lstStyle/>
          <a:p>
            <a:pPr>
              <a:buSzPct val="100000"/>
              <a:buBlip>
                <a:blip r:embed="rId2"/>
              </a:buBlip>
            </a:pPr>
            <a:r>
              <a:rPr lang="ta-IN" dirty="0" smtClean="0"/>
              <a:t>“Stalni sezonac” – </a:t>
            </a:r>
            <a:r>
              <a:rPr lang="ta-IN" b="1" dirty="0" smtClean="0"/>
              <a:t>sufinanciranje doprinosa za produženo mirovinsko osiguranje stalnim sezonskim radnicima</a:t>
            </a:r>
          </a:p>
          <a:p>
            <a:pPr>
              <a:buSzPct val="100000"/>
              <a:buBlip>
                <a:blip r:embed="rId2"/>
              </a:buBlip>
            </a:pPr>
            <a:r>
              <a:rPr lang="ta-IN" dirty="0" smtClean="0"/>
              <a:t>Potpora za obrazovanje ili osposobljavanje radnika</a:t>
            </a:r>
          </a:p>
          <a:p>
            <a:pPr>
              <a:buSzPct val="100000"/>
              <a:buBlip>
                <a:blip r:embed="rId2"/>
              </a:buBlip>
            </a:pPr>
            <a:r>
              <a:rPr lang="ta-IN" dirty="0" smtClean="0"/>
              <a:t>Potpora za skraćivanje punog radnog vremena radnika</a:t>
            </a:r>
          </a:p>
          <a:p>
            <a:pPr>
              <a:buSzPct val="100000"/>
              <a:buBlip>
                <a:blip r:embed="rId2"/>
              </a:buBlip>
            </a:pPr>
            <a:endParaRPr lang="ta-IN" dirty="0"/>
          </a:p>
          <a:p>
            <a:pPr marL="0" indent="0">
              <a:buSzPct val="100000"/>
              <a:buNone/>
            </a:pPr>
            <a:r>
              <a:rPr lang="en-US" dirty="0">
                <a:hlinkClick r:id="rId3"/>
              </a:rPr>
              <a:t>http://www.hzz.hr/default.aspx?id=</a:t>
            </a:r>
            <a:r>
              <a:rPr lang="en-US" dirty="0" smtClean="0">
                <a:hlinkClick r:id="rId3"/>
              </a:rPr>
              <a:t>11697</a:t>
            </a:r>
            <a:endParaRPr lang="ta-IN" dirty="0" smtClean="0"/>
          </a:p>
          <a:p>
            <a:pPr marL="0" indent="0">
              <a:buSzPct val="100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44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PROVJERA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a-IN" sz="2400" dirty="0" smtClean="0"/>
              <a:t>Za koju skupinu se najčešće daju potpore u HZZ-u za zapošljavanje?</a:t>
            </a:r>
            <a:endParaRPr lang="en-US" sz="2400" dirty="0"/>
          </a:p>
        </p:txBody>
      </p:sp>
      <p:pic>
        <p:nvPicPr>
          <p:cNvPr id="4" name="Picture 3" descr="upitnik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4521201"/>
            <a:ext cx="2717800" cy="151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32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3170"/>
            <a:ext cx="8913813" cy="978150"/>
          </a:xfrm>
        </p:spPr>
        <p:txBody>
          <a:bodyPr/>
          <a:lstStyle/>
          <a:p>
            <a:r>
              <a:rPr lang="ta-IN" dirty="0" smtClean="0"/>
              <a:t>GRAD ZAGREB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38" y="1827768"/>
            <a:ext cx="8199362" cy="4438562"/>
          </a:xfrm>
        </p:spPr>
        <p:txBody>
          <a:bodyPr>
            <a:normAutofit fontScale="92500" lnSpcReduction="20000"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en-US" dirty="0" err="1">
                <a:latin typeface="Century Gothic"/>
                <a:cs typeface="Century Gothic"/>
              </a:rPr>
              <a:t>Gradski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ured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za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poljoprivredu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i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šumarstvo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provodi</a:t>
            </a:r>
            <a:r>
              <a:rPr lang="en-US" dirty="0">
                <a:latin typeface="Century Gothic"/>
                <a:cs typeface="Century Gothic"/>
              </a:rPr>
              <a:t> Program </a:t>
            </a:r>
            <a:r>
              <a:rPr lang="en-US" dirty="0" err="1">
                <a:latin typeface="Century Gothic"/>
                <a:cs typeface="Century Gothic"/>
              </a:rPr>
              <a:t>poticanja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razvitka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poljoprivrede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i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šumarstva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na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području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Grada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Zagreba</a:t>
            </a:r>
            <a:r>
              <a:rPr lang="en-US" dirty="0">
                <a:latin typeface="Century Gothic"/>
                <a:cs typeface="Century Gothic"/>
              </a:rPr>
              <a:t> </a:t>
            </a:r>
            <a:endParaRPr lang="ta-IN" dirty="0" smtClean="0">
              <a:latin typeface="Century Gothic"/>
              <a:cs typeface="Century Gothic"/>
            </a:endParaRPr>
          </a:p>
          <a:p>
            <a:pPr>
              <a:buSzPct val="100000"/>
              <a:buBlip>
                <a:blip r:embed="rId2"/>
              </a:buBlip>
            </a:pPr>
            <a:r>
              <a:rPr lang="en-US" dirty="0" err="1" smtClean="0">
                <a:latin typeface="Century Gothic"/>
                <a:cs typeface="Century Gothic"/>
              </a:rPr>
              <a:t>Odluka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>
                <a:latin typeface="Century Gothic"/>
                <a:cs typeface="Century Gothic"/>
              </a:rPr>
              <a:t>o dodjeli financijskih potpora za programe i projekte udruga iz područja zaštite životinja, poljoprivrede, šumarstva i lovstva) </a:t>
            </a:r>
            <a:endParaRPr lang="ta-IN" dirty="0">
              <a:latin typeface="Century Gothic"/>
              <a:cs typeface="Century Gothic"/>
            </a:endParaRPr>
          </a:p>
          <a:p>
            <a:pPr>
              <a:buSzPct val="100000"/>
              <a:buBlip>
                <a:blip r:embed="rId2"/>
              </a:buBlip>
            </a:pPr>
            <a:r>
              <a:rPr lang="en-US" dirty="0" err="1" smtClean="0">
                <a:latin typeface="Century Gothic"/>
                <a:cs typeface="Century Gothic"/>
              </a:rPr>
              <a:t>Cilj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ta-IN" dirty="0" smtClean="0">
                <a:latin typeface="Century Gothic"/>
                <a:cs typeface="Century Gothic"/>
              </a:rPr>
              <a:t>potpore je </a:t>
            </a:r>
            <a:r>
              <a:rPr lang="en-US" b="1" dirty="0" err="1" smtClean="0">
                <a:latin typeface="Century Gothic"/>
                <a:cs typeface="Century Gothic"/>
              </a:rPr>
              <a:t>poticanje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>
                <a:latin typeface="Century Gothic"/>
                <a:cs typeface="Century Gothic"/>
              </a:rPr>
              <a:t>razvitka i restrukturiranje poljoprivredne proizvodnje i šumarstva</a:t>
            </a:r>
            <a:r>
              <a:rPr lang="en-US" dirty="0">
                <a:latin typeface="Century Gothic"/>
                <a:cs typeface="Century Gothic"/>
              </a:rPr>
              <a:t> na području Grada </a:t>
            </a:r>
            <a:r>
              <a:rPr lang="en-US" dirty="0" err="1">
                <a:latin typeface="Century Gothic"/>
                <a:cs typeface="Century Gothic"/>
              </a:rPr>
              <a:t>Zagreba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ta-IN" dirty="0" smtClean="0">
                <a:latin typeface="Century Gothic"/>
                <a:cs typeface="Century Gothic"/>
              </a:rPr>
              <a:t>radi </a:t>
            </a:r>
            <a:r>
              <a:rPr lang="en-US" dirty="0" err="1" smtClean="0">
                <a:latin typeface="Century Gothic"/>
                <a:cs typeface="Century Gothic"/>
              </a:rPr>
              <a:t>bolje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b="1" dirty="0">
                <a:latin typeface="Century Gothic"/>
                <a:cs typeface="Century Gothic"/>
              </a:rPr>
              <a:t>opskrbljenosti</a:t>
            </a:r>
            <a:r>
              <a:rPr lang="en-US" dirty="0">
                <a:latin typeface="Century Gothic"/>
                <a:cs typeface="Century Gothic"/>
              </a:rPr>
              <a:t> tržišta Grada Zagreba domaćim poljoprivrednim i šumskim proizvodima. </a:t>
            </a:r>
            <a:endParaRPr lang="ta-IN" dirty="0" smtClean="0">
              <a:latin typeface="Century Gothic"/>
              <a:cs typeface="Century Gothic"/>
            </a:endParaRPr>
          </a:p>
          <a:p>
            <a:pPr>
              <a:buSzPct val="100000"/>
              <a:buBlip>
                <a:blip r:embed="rId2"/>
              </a:buBlip>
            </a:pPr>
            <a:r>
              <a:rPr lang="en-US" dirty="0" smtClean="0">
                <a:latin typeface="Century Gothic"/>
                <a:cs typeface="Century Gothic"/>
              </a:rPr>
              <a:t>Program </a:t>
            </a:r>
            <a:r>
              <a:rPr lang="en-US" dirty="0">
                <a:latin typeface="Century Gothic"/>
                <a:cs typeface="Century Gothic"/>
              </a:rPr>
              <a:t>obuhvaća provođenje </a:t>
            </a:r>
            <a:r>
              <a:rPr lang="en-US" b="1" dirty="0">
                <a:latin typeface="Century Gothic"/>
                <a:cs typeface="Century Gothic"/>
              </a:rPr>
              <a:t>izravnih mjera</a:t>
            </a:r>
            <a:r>
              <a:rPr lang="en-US" dirty="0">
                <a:latin typeface="Century Gothic"/>
                <a:cs typeface="Century Gothic"/>
              </a:rPr>
              <a:t>: subvencioniranje, kreditiranje i pomoći poljoprivrednim gospodarstvima, te </a:t>
            </a:r>
            <a:r>
              <a:rPr lang="en-US" b="1" dirty="0">
                <a:latin typeface="Century Gothic"/>
                <a:cs typeface="Century Gothic"/>
              </a:rPr>
              <a:t>neizravne mjere</a:t>
            </a:r>
            <a:r>
              <a:rPr lang="en-US" dirty="0">
                <a:latin typeface="Century Gothic"/>
                <a:cs typeface="Century Gothic"/>
              </a:rPr>
              <a:t>: institucionalnu podršku promidžbi i plasmanu proizvoda, te poticanje udruživanja u poljoprivredi.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5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3169"/>
            <a:ext cx="8913813" cy="832157"/>
          </a:xfrm>
        </p:spPr>
        <p:txBody>
          <a:bodyPr/>
          <a:lstStyle/>
          <a:p>
            <a:r>
              <a:rPr lang="ta-IN" dirty="0" smtClean="0"/>
              <a:t>SUFINANCIRANJE KAMATA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735" y="1750320"/>
            <a:ext cx="8170165" cy="4516009"/>
          </a:xfrm>
        </p:spPr>
        <p:txBody>
          <a:bodyPr>
            <a:normAutofit fontScale="92500" lnSpcReduction="10000"/>
          </a:bodyPr>
          <a:lstStyle/>
          <a:p>
            <a:pPr lvl="0">
              <a:buSzPct val="100000"/>
              <a:buBlip>
                <a:blip r:embed="rId2"/>
              </a:buBlip>
            </a:pPr>
            <a:r>
              <a:rPr lang="ta-IN" dirty="0" err="1">
                <a:latin typeface="Century Gothic"/>
                <a:cs typeface="Century Gothic"/>
              </a:rPr>
              <a:t>J</a:t>
            </a:r>
            <a:r>
              <a:rPr lang="en-US" dirty="0" err="1" smtClean="0">
                <a:latin typeface="Century Gothic"/>
                <a:cs typeface="Century Gothic"/>
              </a:rPr>
              <a:t>edna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>
                <a:latin typeface="Century Gothic"/>
                <a:cs typeface="Century Gothic"/>
              </a:rPr>
              <a:t>od </a:t>
            </a:r>
            <a:r>
              <a:rPr lang="en-US" dirty="0" err="1" smtClean="0">
                <a:latin typeface="Century Gothic"/>
                <a:cs typeface="Century Gothic"/>
              </a:rPr>
              <a:t>najzastupljenijih</a:t>
            </a:r>
            <a:r>
              <a:rPr lang="ta-IN" dirty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poticajnih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mjera</a:t>
            </a:r>
            <a:r>
              <a:rPr lang="en-US" dirty="0">
                <a:latin typeface="Century Gothic"/>
                <a:cs typeface="Century Gothic"/>
              </a:rPr>
              <a:t> je </a:t>
            </a:r>
            <a:r>
              <a:rPr lang="en-US" dirty="0" err="1">
                <a:latin typeface="Century Gothic"/>
                <a:cs typeface="Century Gothic"/>
              </a:rPr>
              <a:t>dodjela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kredita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poduzetnicima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po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povoljnijim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i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prihvatljivijim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uvjetima</a:t>
            </a:r>
            <a:r>
              <a:rPr lang="en-US" dirty="0">
                <a:latin typeface="Century Gothic"/>
                <a:cs typeface="Century Gothic"/>
              </a:rPr>
              <a:t> od </a:t>
            </a:r>
            <a:r>
              <a:rPr lang="en-US" dirty="0" err="1">
                <a:latin typeface="Century Gothic"/>
                <a:cs typeface="Century Gothic"/>
              </a:rPr>
              <a:t>komercijalnih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uvjeta</a:t>
            </a:r>
            <a:r>
              <a:rPr lang="en-US" dirty="0">
                <a:latin typeface="Century Gothic"/>
                <a:cs typeface="Century Gothic"/>
              </a:rPr>
              <a:t> u </a:t>
            </a:r>
            <a:r>
              <a:rPr lang="en-US" dirty="0" err="1">
                <a:latin typeface="Century Gothic"/>
                <a:cs typeface="Century Gothic"/>
              </a:rPr>
              <a:t>financijskim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institucijama</a:t>
            </a:r>
            <a:r>
              <a:rPr lang="en-US" dirty="0">
                <a:latin typeface="Century Gothic"/>
                <a:cs typeface="Century Gothic"/>
              </a:rPr>
              <a:t>, </a:t>
            </a:r>
            <a:r>
              <a:rPr lang="en-US" dirty="0" err="1">
                <a:latin typeface="Century Gothic"/>
                <a:cs typeface="Century Gothic"/>
              </a:rPr>
              <a:t>odnosno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subvencioniranje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kamata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na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poduzetničke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kredite</a:t>
            </a:r>
            <a:r>
              <a:rPr lang="en-US" dirty="0">
                <a:latin typeface="Century Gothic"/>
                <a:cs typeface="Century Gothic"/>
              </a:rPr>
              <a:t>. </a:t>
            </a:r>
          </a:p>
          <a:p>
            <a:pPr lvl="0">
              <a:buSzPct val="100000"/>
              <a:buBlip>
                <a:blip r:embed="rId2"/>
              </a:buBlip>
            </a:pPr>
            <a:r>
              <a:rPr lang="en-US" dirty="0" err="1">
                <a:latin typeface="Century Gothic"/>
                <a:cs typeface="Century Gothic"/>
              </a:rPr>
              <a:t>Kreditiranje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poduzetnika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preko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poslovnih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banaka</a:t>
            </a:r>
            <a:r>
              <a:rPr lang="en-US" dirty="0">
                <a:latin typeface="Century Gothic"/>
                <a:cs typeface="Century Gothic"/>
              </a:rPr>
              <a:t> Grad </a:t>
            </a:r>
            <a:r>
              <a:rPr lang="en-US" dirty="0" err="1">
                <a:latin typeface="Century Gothic"/>
                <a:cs typeface="Century Gothic"/>
              </a:rPr>
              <a:t>provodi</a:t>
            </a:r>
            <a:r>
              <a:rPr lang="en-US" dirty="0">
                <a:latin typeface="Century Gothic"/>
                <a:cs typeface="Century Gothic"/>
              </a:rPr>
              <a:t> u </a:t>
            </a:r>
            <a:r>
              <a:rPr lang="en-US" dirty="0" err="1">
                <a:latin typeface="Century Gothic"/>
                <a:cs typeface="Century Gothic"/>
              </a:rPr>
              <a:t>suradnji</a:t>
            </a:r>
            <a:r>
              <a:rPr lang="en-US" dirty="0">
                <a:latin typeface="Century Gothic"/>
                <a:cs typeface="Century Gothic"/>
              </a:rPr>
              <a:t> s </a:t>
            </a:r>
            <a:r>
              <a:rPr lang="en-US" dirty="0" err="1">
                <a:latin typeface="Century Gothic"/>
                <a:cs typeface="Century Gothic"/>
              </a:rPr>
              <a:t>Ministarstvom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poduzetništva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i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obrta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te</a:t>
            </a:r>
            <a:r>
              <a:rPr lang="en-US" dirty="0">
                <a:latin typeface="Century Gothic"/>
                <a:cs typeface="Century Gothic"/>
              </a:rPr>
              <a:t> s </a:t>
            </a:r>
            <a:r>
              <a:rPr lang="en-US" dirty="0" err="1">
                <a:latin typeface="Century Gothic"/>
                <a:cs typeface="Century Gothic"/>
              </a:rPr>
              <a:t>Centar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bankom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d.d</a:t>
            </a:r>
            <a:r>
              <a:rPr lang="en-US" dirty="0">
                <a:latin typeface="Century Gothic"/>
                <a:cs typeface="Century Gothic"/>
              </a:rPr>
              <a:t>.  </a:t>
            </a:r>
          </a:p>
          <a:p>
            <a:pPr lvl="0">
              <a:buSzPct val="100000"/>
              <a:buBlip>
                <a:blip r:embed="rId2"/>
              </a:buBlip>
            </a:pPr>
            <a:r>
              <a:rPr lang="ta-IN" dirty="0">
                <a:latin typeface="Century Gothic"/>
                <a:cs typeface="Century Gothic"/>
              </a:rPr>
              <a:t>J</a:t>
            </a:r>
            <a:r>
              <a:rPr lang="en-US" dirty="0" err="1" smtClean="0">
                <a:latin typeface="Century Gothic"/>
                <a:cs typeface="Century Gothic"/>
              </a:rPr>
              <a:t>edan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>
                <a:latin typeface="Century Gothic"/>
                <a:cs typeface="Century Gothic"/>
              </a:rPr>
              <a:t>od </a:t>
            </a:r>
            <a:r>
              <a:rPr lang="en-US" dirty="0" err="1">
                <a:latin typeface="Century Gothic"/>
                <a:cs typeface="Century Gothic"/>
              </a:rPr>
              <a:t>uvjeta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pozitivne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ocjene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poduzetničkog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projekta</a:t>
            </a:r>
            <a:r>
              <a:rPr lang="en-US" dirty="0">
                <a:latin typeface="Century Gothic"/>
                <a:cs typeface="Century Gothic"/>
              </a:rPr>
              <a:t> je novo </a:t>
            </a:r>
            <a:r>
              <a:rPr lang="en-US" dirty="0" err="1" smtClean="0">
                <a:latin typeface="Century Gothic"/>
                <a:cs typeface="Century Gothic"/>
              </a:rPr>
              <a:t>zapošljavanje</a:t>
            </a:r>
            <a:endParaRPr lang="en-US" dirty="0">
              <a:latin typeface="Century Gothic"/>
              <a:cs typeface="Century Gothic"/>
            </a:endParaRPr>
          </a:p>
          <a:p>
            <a:pPr lvl="0">
              <a:buSzPct val="100000"/>
              <a:buBlip>
                <a:blip r:embed="rId2"/>
              </a:buBlip>
            </a:pPr>
            <a:r>
              <a:rPr lang="ta-IN" dirty="0">
                <a:latin typeface="Century Gothic"/>
                <a:cs typeface="Century Gothic"/>
              </a:rPr>
              <a:t>N</a:t>
            </a:r>
            <a:r>
              <a:rPr lang="en-US" dirty="0" err="1" smtClean="0">
                <a:latin typeface="Century Gothic"/>
                <a:cs typeface="Century Gothic"/>
              </a:rPr>
              <a:t>ajveći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broj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odobrenih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kredita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namijenjen</a:t>
            </a:r>
            <a:r>
              <a:rPr lang="en-US" dirty="0">
                <a:latin typeface="Century Gothic"/>
                <a:cs typeface="Century Gothic"/>
              </a:rPr>
              <a:t> je </a:t>
            </a:r>
            <a:r>
              <a:rPr lang="en-US" dirty="0" err="1">
                <a:latin typeface="Century Gothic"/>
                <a:cs typeface="Century Gothic"/>
              </a:rPr>
              <a:t>za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kupnju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poslovnog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prostora</a:t>
            </a:r>
            <a:r>
              <a:rPr lang="en-US" dirty="0">
                <a:latin typeface="Century Gothic"/>
                <a:cs typeface="Century Gothic"/>
              </a:rPr>
              <a:t> (27%), </a:t>
            </a:r>
            <a:r>
              <a:rPr lang="en-US" dirty="0" err="1">
                <a:latin typeface="Century Gothic"/>
                <a:cs typeface="Century Gothic"/>
              </a:rPr>
              <a:t>nabavu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opreme</a:t>
            </a:r>
            <a:r>
              <a:rPr lang="en-US" dirty="0">
                <a:latin typeface="Century Gothic"/>
                <a:cs typeface="Century Gothic"/>
              </a:rPr>
              <a:t> (26%) </a:t>
            </a:r>
            <a:r>
              <a:rPr lang="en-US" dirty="0" err="1">
                <a:latin typeface="Century Gothic"/>
                <a:cs typeface="Century Gothic"/>
              </a:rPr>
              <a:t>te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gradnju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i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opremanje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poslovnih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objekata</a:t>
            </a:r>
            <a:r>
              <a:rPr lang="en-US" dirty="0">
                <a:latin typeface="Century Gothic"/>
                <a:cs typeface="Century Gothic"/>
              </a:rPr>
              <a:t> (19%</a:t>
            </a:r>
            <a:r>
              <a:rPr lang="en-US" dirty="0" smtClean="0">
                <a:latin typeface="Century Gothic"/>
                <a:cs typeface="Century Gothic"/>
              </a:rPr>
              <a:t>). 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88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7030"/>
            <a:ext cx="8913813" cy="882905"/>
          </a:xfrm>
        </p:spPr>
        <p:txBody>
          <a:bodyPr/>
          <a:lstStyle/>
          <a:p>
            <a:r>
              <a:rPr lang="ta-IN" dirty="0" smtClean="0"/>
              <a:t>SUFINANCIRANJE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38" y="1765809"/>
            <a:ext cx="8199362" cy="4500521"/>
          </a:xfrm>
        </p:spPr>
        <p:txBody>
          <a:bodyPr>
            <a:normAutofit fontScale="92500" lnSpcReduction="20000"/>
          </a:bodyPr>
          <a:lstStyle/>
          <a:p>
            <a:pPr lvl="0">
              <a:buSzPct val="100000"/>
              <a:buBlip>
                <a:blip r:embed="rId2"/>
              </a:buBlip>
            </a:pPr>
            <a:r>
              <a:rPr lang="en-US" b="1" dirty="0" err="1">
                <a:latin typeface="Century Gothic"/>
                <a:cs typeface="Century Gothic"/>
              </a:rPr>
              <a:t>Obrtnicima</a:t>
            </a:r>
            <a:r>
              <a:rPr lang="en-US" b="1" dirty="0">
                <a:latin typeface="Century Gothic"/>
                <a:cs typeface="Century Gothic"/>
              </a:rPr>
              <a:t> </a:t>
            </a:r>
            <a:r>
              <a:rPr lang="en-US" b="1" dirty="0" err="1">
                <a:latin typeface="Century Gothic"/>
                <a:cs typeface="Century Gothic"/>
              </a:rPr>
              <a:t>te</a:t>
            </a:r>
            <a:r>
              <a:rPr lang="en-US" b="1" dirty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malim</a:t>
            </a:r>
            <a:r>
              <a:rPr lang="ta-IN" b="1" dirty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i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>
                <a:latin typeface="Century Gothic"/>
                <a:cs typeface="Century Gothic"/>
              </a:rPr>
              <a:t>srednjim</a:t>
            </a:r>
            <a:r>
              <a:rPr lang="en-US" b="1" dirty="0">
                <a:latin typeface="Century Gothic"/>
                <a:cs typeface="Century Gothic"/>
              </a:rPr>
              <a:t> </a:t>
            </a:r>
            <a:r>
              <a:rPr lang="en-US" b="1" dirty="0" err="1">
                <a:latin typeface="Century Gothic"/>
                <a:cs typeface="Century Gothic"/>
              </a:rPr>
              <a:t>poduzetnicima</a:t>
            </a:r>
            <a:r>
              <a:rPr lang="en-US" b="1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koji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ta-IN" dirty="0" smtClean="0">
                <a:latin typeface="Century Gothic"/>
                <a:cs typeface="Century Gothic"/>
              </a:rPr>
              <a:t>nemaju </a:t>
            </a:r>
            <a:r>
              <a:rPr lang="en-US" dirty="0" err="1" smtClean="0">
                <a:latin typeface="Century Gothic"/>
                <a:cs typeface="Century Gothic"/>
              </a:rPr>
              <a:t>dostatne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instrumente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osiguranja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povrata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kredita</a:t>
            </a:r>
            <a:r>
              <a:rPr lang="en-US" dirty="0">
                <a:latin typeface="Century Gothic"/>
                <a:cs typeface="Century Gothic"/>
              </a:rPr>
              <a:t>, </a:t>
            </a:r>
            <a:r>
              <a:rPr lang="en-US" dirty="0" err="1">
                <a:latin typeface="Century Gothic"/>
                <a:cs typeface="Century Gothic"/>
              </a:rPr>
              <a:t>omogućava</a:t>
            </a:r>
            <a:r>
              <a:rPr lang="en-US" dirty="0">
                <a:latin typeface="Century Gothic"/>
                <a:cs typeface="Century Gothic"/>
              </a:rPr>
              <a:t> se </a:t>
            </a:r>
            <a:r>
              <a:rPr lang="en-US" dirty="0" err="1">
                <a:latin typeface="Century Gothic"/>
                <a:cs typeface="Century Gothic"/>
              </a:rPr>
              <a:t>davanje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b="1" dirty="0" err="1">
                <a:latin typeface="Century Gothic"/>
                <a:cs typeface="Century Gothic"/>
              </a:rPr>
              <a:t>jamstava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iz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jamstvenog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fonda</a:t>
            </a:r>
            <a:r>
              <a:rPr lang="en-US" dirty="0">
                <a:latin typeface="Century Gothic"/>
                <a:cs typeface="Century Gothic"/>
              </a:rPr>
              <a:t>. </a:t>
            </a:r>
          </a:p>
          <a:p>
            <a:pPr lvl="0">
              <a:buSzPct val="100000"/>
              <a:buBlip>
                <a:blip r:embed="rId2"/>
              </a:buBlip>
            </a:pPr>
            <a:r>
              <a:rPr lang="en-US" dirty="0" err="1">
                <a:latin typeface="Century Gothic"/>
                <a:cs typeface="Century Gothic"/>
              </a:rPr>
              <a:t>Sredstva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jamstvenog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fonda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ta-IN" dirty="0" smtClean="0">
                <a:latin typeface="Century Gothic"/>
                <a:cs typeface="Century Gothic"/>
              </a:rPr>
              <a:t>osigurava </a:t>
            </a:r>
            <a:r>
              <a:rPr lang="en-US" b="1" dirty="0" err="1" smtClean="0">
                <a:latin typeface="Century Gothic"/>
                <a:cs typeface="Century Gothic"/>
              </a:rPr>
              <a:t>Ministarstvo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>
                <a:latin typeface="Century Gothic"/>
                <a:cs typeface="Century Gothic"/>
              </a:rPr>
              <a:t>poduzetništva</a:t>
            </a:r>
            <a:r>
              <a:rPr lang="en-US" b="1" dirty="0">
                <a:latin typeface="Century Gothic"/>
                <a:cs typeface="Century Gothic"/>
              </a:rPr>
              <a:t> </a:t>
            </a:r>
            <a:r>
              <a:rPr lang="en-US" b="1" dirty="0" err="1">
                <a:latin typeface="Century Gothic"/>
                <a:cs typeface="Century Gothic"/>
              </a:rPr>
              <a:t>i</a:t>
            </a:r>
            <a:r>
              <a:rPr lang="en-US" b="1" dirty="0">
                <a:latin typeface="Century Gothic"/>
                <a:cs typeface="Century Gothic"/>
              </a:rPr>
              <a:t> </a:t>
            </a:r>
            <a:r>
              <a:rPr lang="en-US" b="1" dirty="0" err="1">
                <a:latin typeface="Century Gothic"/>
                <a:cs typeface="Century Gothic"/>
              </a:rPr>
              <a:t>obrta</a:t>
            </a:r>
            <a:r>
              <a:rPr lang="en-US" b="1" dirty="0">
                <a:latin typeface="Century Gothic"/>
                <a:cs typeface="Century Gothic"/>
              </a:rPr>
              <a:t>, Grad Zagreb </a:t>
            </a:r>
            <a:r>
              <a:rPr lang="en-US" b="1" dirty="0" err="1">
                <a:latin typeface="Century Gothic"/>
                <a:cs typeface="Century Gothic"/>
              </a:rPr>
              <a:t>i</a:t>
            </a:r>
            <a:r>
              <a:rPr lang="en-US" b="1" dirty="0">
                <a:latin typeface="Century Gothic"/>
                <a:cs typeface="Century Gothic"/>
              </a:rPr>
              <a:t> </a:t>
            </a:r>
            <a:r>
              <a:rPr lang="en-US" b="1" dirty="0" err="1">
                <a:latin typeface="Century Gothic"/>
                <a:cs typeface="Century Gothic"/>
              </a:rPr>
              <a:t>Udruženje</a:t>
            </a:r>
            <a:r>
              <a:rPr lang="en-US" b="1" dirty="0">
                <a:latin typeface="Century Gothic"/>
                <a:cs typeface="Century Gothic"/>
              </a:rPr>
              <a:t> </a:t>
            </a:r>
            <a:r>
              <a:rPr lang="en-US" b="1" dirty="0" err="1">
                <a:latin typeface="Century Gothic"/>
                <a:cs typeface="Century Gothic"/>
              </a:rPr>
              <a:t>obrtnika</a:t>
            </a:r>
            <a:r>
              <a:rPr lang="en-US" b="1" dirty="0">
                <a:latin typeface="Century Gothic"/>
                <a:cs typeface="Century Gothic"/>
              </a:rPr>
              <a:t> </a:t>
            </a:r>
            <a:r>
              <a:rPr lang="en-US" b="1" dirty="0" err="1">
                <a:latin typeface="Century Gothic"/>
                <a:cs typeface="Century Gothic"/>
              </a:rPr>
              <a:t>grada</a:t>
            </a:r>
            <a:r>
              <a:rPr lang="en-US" b="1" dirty="0">
                <a:latin typeface="Century Gothic"/>
                <a:cs typeface="Century Gothic"/>
              </a:rPr>
              <a:t> </a:t>
            </a:r>
            <a:r>
              <a:rPr lang="en-US" b="1" dirty="0" err="1">
                <a:latin typeface="Century Gothic"/>
                <a:cs typeface="Century Gothic"/>
              </a:rPr>
              <a:t>Zagreba</a:t>
            </a:r>
            <a:r>
              <a:rPr lang="en-US" dirty="0">
                <a:latin typeface="Century Gothic"/>
                <a:cs typeface="Century Gothic"/>
              </a:rPr>
              <a:t>, a </a:t>
            </a:r>
            <a:r>
              <a:rPr lang="en-US" dirty="0" err="1" smtClean="0">
                <a:latin typeface="Century Gothic"/>
                <a:cs typeface="Century Gothic"/>
              </a:rPr>
              <a:t>jamstva</a:t>
            </a:r>
            <a:r>
              <a:rPr lang="ta-IN" dirty="0" smtClean="0">
                <a:latin typeface="Century Gothic"/>
                <a:cs typeface="Century Gothic"/>
              </a:rPr>
              <a:t>, </a:t>
            </a:r>
            <a:r>
              <a:rPr lang="ta-IN" b="1" dirty="0" smtClean="0">
                <a:latin typeface="Century Gothic"/>
                <a:cs typeface="Century Gothic"/>
              </a:rPr>
              <a:t>Razvojna agencija Zagreb.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US" b="1" dirty="0" err="1">
                <a:latin typeface="Century Gothic"/>
                <a:cs typeface="Century Gothic"/>
              </a:rPr>
              <a:t>Dodjela</a:t>
            </a:r>
            <a:r>
              <a:rPr lang="en-US" b="1" dirty="0">
                <a:latin typeface="Century Gothic"/>
                <a:cs typeface="Century Gothic"/>
              </a:rPr>
              <a:t> </a:t>
            </a:r>
            <a:r>
              <a:rPr lang="en-US" b="1" dirty="0" err="1">
                <a:latin typeface="Century Gothic"/>
                <a:cs typeface="Century Gothic"/>
              </a:rPr>
              <a:t>interventnih</a:t>
            </a:r>
            <a:r>
              <a:rPr lang="en-US" b="1" dirty="0">
                <a:latin typeface="Century Gothic"/>
                <a:cs typeface="Century Gothic"/>
              </a:rPr>
              <a:t> </a:t>
            </a:r>
            <a:r>
              <a:rPr lang="en-US" b="1" dirty="0" err="1">
                <a:latin typeface="Century Gothic"/>
                <a:cs typeface="Century Gothic"/>
              </a:rPr>
              <a:t>sredstava</a:t>
            </a:r>
            <a:r>
              <a:rPr lang="en-US" b="1" dirty="0">
                <a:latin typeface="Century Gothic"/>
                <a:cs typeface="Century Gothic"/>
              </a:rPr>
              <a:t> </a:t>
            </a:r>
            <a:r>
              <a:rPr lang="en-US" b="1" dirty="0" err="1">
                <a:latin typeface="Century Gothic"/>
                <a:cs typeface="Century Gothic"/>
              </a:rPr>
              <a:t>poduzetnicima</a:t>
            </a:r>
            <a:r>
              <a:rPr lang="en-US" b="1" dirty="0">
                <a:latin typeface="Century Gothic"/>
                <a:cs typeface="Century Gothic"/>
              </a:rPr>
              <a:t> </a:t>
            </a:r>
            <a:r>
              <a:rPr lang="en-US" dirty="0">
                <a:latin typeface="Century Gothic"/>
                <a:cs typeface="Century Gothic"/>
              </a:rPr>
              <a:t>- s </a:t>
            </a:r>
            <a:r>
              <a:rPr lang="en-US" dirty="0" err="1">
                <a:latin typeface="Century Gothic"/>
                <a:cs typeface="Century Gothic"/>
              </a:rPr>
              <a:t>ciljem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prevladavanja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recesije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i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stvaranja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uvjeta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za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brzi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oporavak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i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razvoj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obrtnika</a:t>
            </a:r>
            <a:r>
              <a:rPr lang="en-US" dirty="0">
                <a:latin typeface="Century Gothic"/>
                <a:cs typeface="Century Gothic"/>
              </a:rPr>
              <a:t>, </a:t>
            </a:r>
            <a:r>
              <a:rPr lang="en-US" dirty="0" err="1">
                <a:latin typeface="Century Gothic"/>
                <a:cs typeface="Century Gothic"/>
              </a:rPr>
              <a:t>malih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i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srednjih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poduzetnika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na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području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Grada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Zagreba</a:t>
            </a:r>
            <a:endParaRPr lang="ta-IN" dirty="0">
              <a:latin typeface="Century Gothic"/>
              <a:cs typeface="Century Gothic"/>
            </a:endParaRPr>
          </a:p>
          <a:p>
            <a:pPr>
              <a:buSzPct val="100000"/>
              <a:buBlip>
                <a:blip r:embed="rId2"/>
              </a:buBlip>
            </a:pPr>
            <a:r>
              <a:rPr lang="en-US" b="1" dirty="0" err="1" smtClean="0">
                <a:latin typeface="Century Gothic"/>
                <a:cs typeface="Century Gothic"/>
              </a:rPr>
              <a:t>Dodjela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>
                <a:latin typeface="Century Gothic"/>
                <a:cs typeface="Century Gothic"/>
              </a:rPr>
              <a:t>potpora</a:t>
            </a:r>
            <a:r>
              <a:rPr lang="en-US" b="1" dirty="0">
                <a:latin typeface="Century Gothic"/>
                <a:cs typeface="Century Gothic"/>
              </a:rPr>
              <a:t> </a:t>
            </a:r>
            <a:r>
              <a:rPr lang="en-US" b="1" dirty="0" err="1">
                <a:latin typeface="Century Gothic"/>
                <a:cs typeface="Century Gothic"/>
              </a:rPr>
              <a:t>inovatorima</a:t>
            </a:r>
            <a:r>
              <a:rPr lang="en-US" b="1" dirty="0">
                <a:latin typeface="Century Gothic"/>
                <a:cs typeface="Century Gothic"/>
              </a:rPr>
              <a:t> </a:t>
            </a:r>
            <a:r>
              <a:rPr lang="en-US" b="1" dirty="0" err="1">
                <a:latin typeface="Century Gothic"/>
                <a:cs typeface="Century Gothic"/>
              </a:rPr>
              <a:t>radi</a:t>
            </a:r>
            <a:r>
              <a:rPr lang="en-US" b="1" dirty="0">
                <a:latin typeface="Century Gothic"/>
                <a:cs typeface="Century Gothic"/>
              </a:rPr>
              <a:t> </a:t>
            </a:r>
            <a:r>
              <a:rPr lang="en-US" b="1" dirty="0" err="1">
                <a:latin typeface="Century Gothic"/>
                <a:cs typeface="Century Gothic"/>
              </a:rPr>
              <a:t>pripreme</a:t>
            </a:r>
            <a:r>
              <a:rPr lang="en-US" b="1" dirty="0">
                <a:latin typeface="Century Gothic"/>
                <a:cs typeface="Century Gothic"/>
              </a:rPr>
              <a:t> </a:t>
            </a:r>
            <a:r>
              <a:rPr lang="en-US" b="1" dirty="0" err="1">
                <a:latin typeface="Century Gothic"/>
                <a:cs typeface="Century Gothic"/>
              </a:rPr>
              <a:t>inovacija</a:t>
            </a:r>
            <a:r>
              <a:rPr lang="en-US" b="1" dirty="0">
                <a:latin typeface="Century Gothic"/>
                <a:cs typeface="Century Gothic"/>
              </a:rPr>
              <a:t> </a:t>
            </a:r>
            <a:r>
              <a:rPr lang="en-US" b="1" dirty="0" err="1">
                <a:latin typeface="Century Gothic"/>
                <a:cs typeface="Century Gothic"/>
              </a:rPr>
              <a:t>za</a:t>
            </a:r>
            <a:r>
              <a:rPr lang="en-US" b="1" dirty="0">
                <a:latin typeface="Century Gothic"/>
                <a:cs typeface="Century Gothic"/>
              </a:rPr>
              <a:t> </a:t>
            </a:r>
            <a:r>
              <a:rPr lang="en-US" b="1" dirty="0" err="1">
                <a:latin typeface="Century Gothic"/>
                <a:cs typeface="Century Gothic"/>
              </a:rPr>
              <a:t>poduzetničko</a:t>
            </a:r>
            <a:r>
              <a:rPr lang="en-US" b="1" dirty="0">
                <a:latin typeface="Century Gothic"/>
                <a:cs typeface="Century Gothic"/>
              </a:rPr>
              <a:t> </a:t>
            </a:r>
            <a:r>
              <a:rPr lang="en-US" b="1" dirty="0" err="1">
                <a:latin typeface="Century Gothic"/>
                <a:cs typeface="Century Gothic"/>
              </a:rPr>
              <a:t>korištenje</a:t>
            </a:r>
            <a:r>
              <a:rPr lang="en-US" dirty="0">
                <a:latin typeface="Century Gothic"/>
                <a:cs typeface="Century Gothic"/>
              </a:rPr>
              <a:t> - u </a:t>
            </a:r>
            <a:r>
              <a:rPr lang="en-US" dirty="0" err="1">
                <a:latin typeface="Century Gothic"/>
                <a:cs typeface="Century Gothic"/>
              </a:rPr>
              <a:t>cilju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razvoja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i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pripreme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poduzetničkog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korištenja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inovacija</a:t>
            </a:r>
            <a:r>
              <a:rPr lang="en-US" dirty="0">
                <a:latin typeface="Century Gothic"/>
                <a:cs typeface="Century Gothic"/>
              </a:rPr>
              <a:t> Grad </a:t>
            </a:r>
            <a:r>
              <a:rPr lang="en-US" dirty="0" err="1">
                <a:latin typeface="Century Gothic"/>
                <a:cs typeface="Century Gothic"/>
              </a:rPr>
              <a:t>dodjeljuje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bespovratna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financijska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sredstva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za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financijsku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i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tehničku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potporu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lang="en-US" dirty="0" err="1">
                <a:latin typeface="Century Gothic"/>
                <a:cs typeface="Century Gothic"/>
              </a:rPr>
              <a:t>inovatorima</a:t>
            </a:r>
            <a:r>
              <a:rPr lang="en-US" dirty="0">
                <a:latin typeface="Century Gothic"/>
                <a:cs typeface="Century Gothic"/>
              </a:rPr>
              <a:t>. </a:t>
            </a:r>
          </a:p>
          <a:p>
            <a:pPr marL="0" indent="0">
              <a:buNone/>
            </a:pPr>
            <a:endParaRPr lang="en-US" dirty="0"/>
          </a:p>
          <a:p>
            <a:pPr lvl="0">
              <a:buSzPct val="100000"/>
              <a:buBlip>
                <a:blip r:embed="rId2"/>
              </a:buBlip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276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8009"/>
            <a:ext cx="8913813" cy="991331"/>
          </a:xfrm>
        </p:spPr>
        <p:txBody>
          <a:bodyPr/>
          <a:lstStyle/>
          <a:p>
            <a:r>
              <a:rPr lang="ta-IN" dirty="0" smtClean="0"/>
              <a:t>POTPORE OBRTNICIMA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40" y="1874236"/>
            <a:ext cx="8213960" cy="4392094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en-US" b="1" dirty="0" err="1"/>
              <a:t>Dodjela</a:t>
            </a:r>
            <a:r>
              <a:rPr lang="en-US" b="1" dirty="0"/>
              <a:t> </a:t>
            </a:r>
            <a:r>
              <a:rPr lang="en-US" b="1" dirty="0" err="1"/>
              <a:t>potpora</a:t>
            </a:r>
            <a:r>
              <a:rPr lang="en-US" b="1" dirty="0"/>
              <a:t> </a:t>
            </a:r>
            <a:r>
              <a:rPr lang="en-US" b="1" dirty="0" err="1" smtClean="0"/>
              <a:t>tradicijski</a:t>
            </a:r>
            <a:r>
              <a:rPr lang="ta-IN" b="1" dirty="0" smtClean="0"/>
              <a:t>m</a:t>
            </a:r>
            <a:r>
              <a:rPr lang="en-US" b="1" dirty="0" smtClean="0"/>
              <a:t>, </a:t>
            </a:r>
            <a:r>
              <a:rPr lang="en-US" b="1" dirty="0" err="1"/>
              <a:t>deficitarnim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proizvodnim</a:t>
            </a:r>
            <a:r>
              <a:rPr lang="en-US" b="1" dirty="0"/>
              <a:t> </a:t>
            </a:r>
            <a:r>
              <a:rPr lang="en-US" b="1" dirty="0" err="1"/>
              <a:t>obrtima</a:t>
            </a:r>
            <a:r>
              <a:rPr lang="en-US" b="1" dirty="0"/>
              <a:t> </a:t>
            </a:r>
            <a:r>
              <a:rPr lang="en-US" b="1" dirty="0" err="1"/>
              <a:t>te</a:t>
            </a:r>
            <a:r>
              <a:rPr lang="en-US" b="1" dirty="0"/>
              <a:t> </a:t>
            </a:r>
            <a:r>
              <a:rPr lang="en-US" b="1" dirty="0" err="1"/>
              <a:t>obrtima</a:t>
            </a:r>
            <a:r>
              <a:rPr lang="en-US" b="1" dirty="0"/>
              <a:t> </a:t>
            </a:r>
            <a:r>
              <a:rPr lang="en-US" b="1" dirty="0" err="1"/>
              <a:t>koji</a:t>
            </a:r>
            <a:r>
              <a:rPr lang="en-US" b="1" dirty="0"/>
              <a:t> </a:t>
            </a:r>
            <a:r>
              <a:rPr lang="en-US" b="1" dirty="0" err="1"/>
              <a:t>zapošljavaju</a:t>
            </a:r>
            <a:r>
              <a:rPr lang="en-US" b="1" dirty="0"/>
              <a:t> </a:t>
            </a:r>
            <a:r>
              <a:rPr lang="en-US" b="1" dirty="0" err="1"/>
              <a:t>osobe</a:t>
            </a:r>
            <a:r>
              <a:rPr lang="en-US" b="1" dirty="0"/>
              <a:t> s </a:t>
            </a:r>
            <a:r>
              <a:rPr lang="en-US" b="1" dirty="0" err="1" smtClean="0"/>
              <a:t>invaliditeto</a:t>
            </a:r>
            <a:r>
              <a:rPr lang="ta-IN" b="1" dirty="0"/>
              <a:t>m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omogućio</a:t>
            </a:r>
            <a:r>
              <a:rPr lang="en-US" dirty="0"/>
              <a:t> </a:t>
            </a:r>
            <a:r>
              <a:rPr lang="en-US" dirty="0" err="1"/>
              <a:t>opstanak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potaknuo</a:t>
            </a:r>
            <a:r>
              <a:rPr lang="en-US" dirty="0"/>
              <a:t> </a:t>
            </a:r>
            <a:r>
              <a:rPr lang="en-US" dirty="0" err="1"/>
              <a:t>daljnji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obrtničkih</a:t>
            </a:r>
            <a:r>
              <a:rPr lang="en-US" dirty="0"/>
              <a:t> </a:t>
            </a:r>
            <a:r>
              <a:rPr lang="en-US" dirty="0" err="1"/>
              <a:t>djelatnosti</a:t>
            </a:r>
            <a:r>
              <a:rPr lang="en-US" dirty="0"/>
              <a:t> 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lakša</a:t>
            </a:r>
            <a:r>
              <a:rPr lang="en-US" dirty="0"/>
              <a:t> </a:t>
            </a:r>
            <a:r>
              <a:rPr lang="en-US" dirty="0" err="1"/>
              <a:t>integracija</a:t>
            </a:r>
            <a:r>
              <a:rPr lang="en-US" dirty="0"/>
              <a:t> </a:t>
            </a:r>
            <a:r>
              <a:rPr lang="en-US" dirty="0" err="1"/>
              <a:t>osoba</a:t>
            </a:r>
            <a:r>
              <a:rPr lang="en-US" dirty="0"/>
              <a:t> s </a:t>
            </a:r>
            <a:r>
              <a:rPr lang="en-US" dirty="0" err="1"/>
              <a:t>invaliditetom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</a:t>
            </a:r>
            <a:r>
              <a:rPr lang="en-US" dirty="0" err="1" smtClean="0"/>
              <a:t>rada</a:t>
            </a:r>
            <a:r>
              <a:rPr lang="ta-IN" dirty="0"/>
              <a:t>.</a:t>
            </a:r>
            <a:endParaRPr lang="en-US" dirty="0"/>
          </a:p>
          <a:p>
            <a:pPr>
              <a:buSzPct val="100000"/>
              <a:buBlip>
                <a:blip r:embed="rId2"/>
              </a:buBlip>
            </a:pPr>
            <a:r>
              <a:rPr lang="en-US" dirty="0" err="1"/>
              <a:t>Potpore</a:t>
            </a:r>
            <a:r>
              <a:rPr lang="en-US" dirty="0"/>
              <a:t> </a:t>
            </a:r>
            <a:r>
              <a:rPr lang="en-US" dirty="0" err="1"/>
              <a:t>obrtnicima</a:t>
            </a:r>
            <a:r>
              <a:rPr lang="en-US" dirty="0"/>
              <a:t> </a:t>
            </a:r>
            <a:r>
              <a:rPr lang="en-US" dirty="0" err="1"/>
              <a:t>odobravaju</a:t>
            </a:r>
            <a:r>
              <a:rPr lang="en-US" dirty="0"/>
              <a:t> se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dodjeljuju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obrtničke</a:t>
            </a:r>
            <a:r>
              <a:rPr lang="en-US" dirty="0"/>
              <a:t> </a:t>
            </a:r>
            <a:r>
              <a:rPr lang="en-US" dirty="0" err="1"/>
              <a:t>djelatnosti</a:t>
            </a:r>
            <a:r>
              <a:rPr lang="en-US" b="1" dirty="0"/>
              <a:t>: </a:t>
            </a:r>
            <a:r>
              <a:rPr lang="en-US" b="1" dirty="0" err="1"/>
              <a:t>nabavu</a:t>
            </a:r>
            <a:r>
              <a:rPr lang="en-US" b="1" dirty="0"/>
              <a:t> </a:t>
            </a:r>
            <a:r>
              <a:rPr lang="en-US" b="1" dirty="0" err="1"/>
              <a:t>opreme</a:t>
            </a:r>
            <a:r>
              <a:rPr lang="en-US" b="1" dirty="0"/>
              <a:t>, </a:t>
            </a:r>
            <a:r>
              <a:rPr lang="en-US" b="1" dirty="0" err="1"/>
              <a:t>uređivanje</a:t>
            </a:r>
            <a:r>
              <a:rPr lang="en-US" b="1" dirty="0"/>
              <a:t> </a:t>
            </a:r>
            <a:r>
              <a:rPr lang="en-US" b="1" dirty="0" err="1"/>
              <a:t>poslovnog</a:t>
            </a:r>
            <a:r>
              <a:rPr lang="en-US" b="1" dirty="0"/>
              <a:t> </a:t>
            </a:r>
            <a:r>
              <a:rPr lang="en-US" b="1" dirty="0" err="1"/>
              <a:t>prostora</a:t>
            </a:r>
            <a:r>
              <a:rPr lang="en-US" b="1" dirty="0"/>
              <a:t> </a:t>
            </a:r>
            <a:r>
              <a:rPr lang="en-US" b="1" dirty="0" err="1"/>
              <a:t>odnosno</a:t>
            </a:r>
            <a:r>
              <a:rPr lang="en-US" b="1" dirty="0"/>
              <a:t> </a:t>
            </a:r>
            <a:r>
              <a:rPr lang="en-US" b="1" dirty="0" err="1"/>
              <a:t>prilagodbu</a:t>
            </a:r>
            <a:r>
              <a:rPr lang="en-US" b="1" dirty="0"/>
              <a:t> </a:t>
            </a:r>
            <a:r>
              <a:rPr lang="en-US" b="1" dirty="0" err="1"/>
              <a:t>rada</a:t>
            </a:r>
            <a:r>
              <a:rPr lang="en-US" b="1" dirty="0"/>
              <a:t>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zapošljavanje</a:t>
            </a:r>
            <a:r>
              <a:rPr lang="en-US" b="1" dirty="0"/>
              <a:t> </a:t>
            </a:r>
            <a:r>
              <a:rPr lang="en-US" b="1" dirty="0" err="1"/>
              <a:t>osoba</a:t>
            </a:r>
            <a:r>
              <a:rPr lang="en-US" b="1" dirty="0"/>
              <a:t> s </a:t>
            </a:r>
            <a:r>
              <a:rPr lang="en-US" b="1" dirty="0" err="1"/>
              <a:t>invaliditetom</a:t>
            </a:r>
            <a:r>
              <a:rPr lang="en-US" b="1" dirty="0"/>
              <a:t>, </a:t>
            </a:r>
            <a:r>
              <a:rPr lang="en-US" b="1" dirty="0" err="1"/>
              <a:t>edukaciju</a:t>
            </a:r>
            <a:r>
              <a:rPr lang="en-US" b="1" dirty="0"/>
              <a:t> </a:t>
            </a:r>
            <a:r>
              <a:rPr lang="en-US" b="1" dirty="0" err="1"/>
              <a:t>zaposlenih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osoba</a:t>
            </a:r>
            <a:r>
              <a:rPr lang="en-US" b="1" dirty="0"/>
              <a:t> s </a:t>
            </a:r>
            <a:r>
              <a:rPr lang="en-US" b="1" dirty="0" err="1"/>
              <a:t>invaliditetom</a:t>
            </a:r>
            <a:r>
              <a:rPr lang="en-US" b="1" dirty="0"/>
              <a:t>, </a:t>
            </a:r>
            <a:r>
              <a:rPr lang="en-US" b="1" dirty="0" err="1"/>
              <a:t>edukaciju</a:t>
            </a:r>
            <a:r>
              <a:rPr lang="en-US" b="1" dirty="0"/>
              <a:t> </a:t>
            </a:r>
            <a:r>
              <a:rPr lang="en-US" b="1" dirty="0" err="1"/>
              <a:t>naučnika</a:t>
            </a:r>
            <a:r>
              <a:rPr lang="en-US" b="1" dirty="0"/>
              <a:t>, </a:t>
            </a:r>
            <a:r>
              <a:rPr lang="en-US" b="1" dirty="0" err="1"/>
              <a:t>promotivne</a:t>
            </a:r>
            <a:r>
              <a:rPr lang="en-US" b="1" dirty="0"/>
              <a:t> </a:t>
            </a:r>
            <a:r>
              <a:rPr lang="en-US" b="1" dirty="0" err="1"/>
              <a:t>aktivnosti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certifikate</a:t>
            </a:r>
            <a:r>
              <a:rPr lang="en-US" dirty="0"/>
              <a:t> (</a:t>
            </a:r>
            <a:r>
              <a:rPr lang="en-US" dirty="0" err="1"/>
              <a:t>znakove</a:t>
            </a:r>
            <a:r>
              <a:rPr lang="en-US" dirty="0"/>
              <a:t>)</a:t>
            </a:r>
            <a:r>
              <a:rPr lang="en-US" b="1" dirty="0"/>
              <a:t> </a:t>
            </a:r>
            <a:r>
              <a:rPr lang="en-US" b="1" dirty="0" err="1"/>
              <a:t>kvalitete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subvencioniranje</a:t>
            </a:r>
            <a:r>
              <a:rPr lang="en-US" dirty="0"/>
              <a:t> </a:t>
            </a:r>
            <a:r>
              <a:rPr lang="en-US" dirty="0" err="1"/>
              <a:t>dijela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: </a:t>
            </a:r>
            <a:r>
              <a:rPr lang="en-US" b="1" dirty="0" err="1"/>
              <a:t>spomeničku</a:t>
            </a:r>
            <a:r>
              <a:rPr lang="en-US" b="1" dirty="0"/>
              <a:t> </a:t>
            </a:r>
            <a:r>
              <a:rPr lang="en-US" b="1" dirty="0" err="1"/>
              <a:t>rentu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4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5-22 at 1.40.4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37" r="-50337"/>
          <a:stretch>
            <a:fillRect/>
          </a:stretch>
        </p:blipFill>
        <p:spPr>
          <a:xfrm>
            <a:off x="525463" y="526646"/>
            <a:ext cx="8199437" cy="5739218"/>
          </a:xfrm>
        </p:spPr>
      </p:pic>
    </p:spTree>
    <p:extLst>
      <p:ext uri="{BB962C8B-B14F-4D97-AF65-F5344CB8AC3E}">
        <p14:creationId xmlns:p14="http://schemas.microsoft.com/office/powerpoint/2010/main" val="3993604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b="1" dirty="0" smtClean="0"/>
              <a:t/>
            </a:r>
            <a:br>
              <a:rPr lang="ta-IN" b="1" dirty="0" smtClean="0"/>
            </a:br>
            <a:r>
              <a:rPr lang="hr-HR" b="1" dirty="0" smtClean="0"/>
              <a:t>Plan </a:t>
            </a:r>
            <a:r>
              <a:rPr lang="hr-HR" b="1" dirty="0"/>
              <a:t>i specifikacija radionice: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96" y="2595562"/>
            <a:ext cx="8265504" cy="36707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a-IN" i="1" dirty="0" smtClean="0"/>
              <a:t>17</a:t>
            </a:r>
            <a:r>
              <a:rPr lang="hr-HR" i="1" dirty="0" smtClean="0"/>
              <a:t>.</a:t>
            </a:r>
            <a:r>
              <a:rPr lang="ta-IN" i="1" dirty="0" smtClean="0"/>
              <a:t>3</a:t>
            </a:r>
            <a:r>
              <a:rPr lang="hr-HR" i="1" dirty="0" smtClean="0"/>
              <a:t>0 </a:t>
            </a:r>
            <a:r>
              <a:rPr lang="hr-HR" i="1" dirty="0"/>
              <a:t>– </a:t>
            </a:r>
            <a:r>
              <a:rPr lang="ta-IN" i="1" dirty="0" smtClean="0"/>
              <a:t>17</a:t>
            </a:r>
            <a:r>
              <a:rPr lang="hr-HR" i="1" dirty="0" smtClean="0"/>
              <a:t>.</a:t>
            </a:r>
            <a:r>
              <a:rPr lang="ta-IN" i="1" dirty="0" smtClean="0"/>
              <a:t>4</a:t>
            </a:r>
            <a:r>
              <a:rPr lang="hr-HR" i="1" dirty="0" smtClean="0"/>
              <a:t>5</a:t>
            </a:r>
            <a:r>
              <a:rPr lang="hr-HR" i="1" dirty="0"/>
              <a:t>: Okupljanje polaznika</a:t>
            </a:r>
            <a:endParaRPr lang="en-US" dirty="0"/>
          </a:p>
          <a:p>
            <a:pPr marL="0" indent="0">
              <a:buNone/>
            </a:pPr>
            <a:r>
              <a:rPr lang="ta-IN" b="1" dirty="0" smtClean="0"/>
              <a:t>17</a:t>
            </a:r>
            <a:r>
              <a:rPr lang="hr-HR" b="1" dirty="0" smtClean="0"/>
              <a:t>.</a:t>
            </a:r>
            <a:r>
              <a:rPr lang="ta-IN" b="1" dirty="0" smtClean="0"/>
              <a:t>4</a:t>
            </a:r>
            <a:r>
              <a:rPr lang="hr-HR" b="1" dirty="0" smtClean="0"/>
              <a:t>5 </a:t>
            </a:r>
            <a:r>
              <a:rPr lang="hr-HR" b="1" dirty="0"/>
              <a:t>– </a:t>
            </a:r>
            <a:r>
              <a:rPr lang="ta-IN" b="1" dirty="0" smtClean="0"/>
              <a:t>18</a:t>
            </a:r>
            <a:r>
              <a:rPr lang="hr-HR" b="1" dirty="0" smtClean="0"/>
              <a:t>.</a:t>
            </a:r>
            <a:r>
              <a:rPr lang="ta-IN" b="1" dirty="0" smtClean="0"/>
              <a:t>00</a:t>
            </a:r>
            <a:r>
              <a:rPr lang="hr-HR" b="1" dirty="0" smtClean="0"/>
              <a:t>: </a:t>
            </a:r>
            <a:r>
              <a:rPr lang="hr-HR" b="1" dirty="0"/>
              <a:t>Uvod</a:t>
            </a:r>
            <a:endParaRPr lang="en-US" dirty="0"/>
          </a:p>
          <a:p>
            <a:pPr marL="0" indent="0">
              <a:buNone/>
            </a:pPr>
            <a:r>
              <a:rPr lang="ta-IN" b="1" dirty="0" smtClean="0"/>
              <a:t>18</a:t>
            </a:r>
            <a:r>
              <a:rPr lang="hr-HR" b="1" dirty="0" smtClean="0"/>
              <a:t>.</a:t>
            </a:r>
            <a:r>
              <a:rPr lang="ta-IN" b="1" dirty="0" smtClean="0"/>
              <a:t>00</a:t>
            </a:r>
            <a:r>
              <a:rPr lang="hr-HR" b="1" dirty="0" smtClean="0"/>
              <a:t> </a:t>
            </a:r>
            <a:r>
              <a:rPr lang="hr-HR" b="1" dirty="0"/>
              <a:t>– </a:t>
            </a:r>
            <a:r>
              <a:rPr lang="hr-HR" b="1" dirty="0" smtClean="0"/>
              <a:t>1</a:t>
            </a:r>
            <a:r>
              <a:rPr lang="ta-IN" b="1" dirty="0" smtClean="0"/>
              <a:t>9</a:t>
            </a:r>
            <a:r>
              <a:rPr lang="hr-HR" b="1" dirty="0" smtClean="0"/>
              <a:t>.</a:t>
            </a:r>
            <a:r>
              <a:rPr lang="ta-IN" b="1" dirty="0" smtClean="0"/>
              <a:t>00</a:t>
            </a:r>
            <a:r>
              <a:rPr lang="hr-HR" b="1" dirty="0" smtClean="0"/>
              <a:t>: </a:t>
            </a:r>
            <a:r>
              <a:rPr lang="hr-HR" b="1" dirty="0"/>
              <a:t>Upoznavanje s državnim potporama na lokalnoj i nacionalnoj razini</a:t>
            </a:r>
            <a:endParaRPr lang="en-US" dirty="0"/>
          </a:p>
          <a:p>
            <a:pPr marL="0" indent="0">
              <a:buNone/>
            </a:pPr>
            <a:r>
              <a:rPr lang="hr-HR" b="1" dirty="0" smtClean="0"/>
              <a:t>1</a:t>
            </a:r>
            <a:r>
              <a:rPr lang="ta-IN" b="1" dirty="0" smtClean="0"/>
              <a:t>9</a:t>
            </a:r>
            <a:r>
              <a:rPr lang="hr-HR" b="1" dirty="0" smtClean="0"/>
              <a:t>.00 </a:t>
            </a:r>
            <a:r>
              <a:rPr lang="hr-HR" b="1" dirty="0"/>
              <a:t>– </a:t>
            </a:r>
            <a:r>
              <a:rPr lang="hr-HR" b="1" dirty="0" smtClean="0"/>
              <a:t>1</a:t>
            </a:r>
            <a:r>
              <a:rPr lang="ta-IN" b="1" dirty="0" smtClean="0"/>
              <a:t>9</a:t>
            </a:r>
            <a:r>
              <a:rPr lang="hr-HR" b="1" dirty="0" smtClean="0"/>
              <a:t>.</a:t>
            </a:r>
            <a:r>
              <a:rPr lang="ta-IN" b="1" dirty="0" smtClean="0"/>
              <a:t>15</a:t>
            </a:r>
            <a:r>
              <a:rPr lang="hr-HR" b="1" dirty="0" smtClean="0"/>
              <a:t>: </a:t>
            </a:r>
            <a:r>
              <a:rPr lang="hr-HR" b="1" dirty="0"/>
              <a:t>Upoznavanje s ugovornim tijelima</a:t>
            </a:r>
            <a:endParaRPr lang="en-US" dirty="0"/>
          </a:p>
          <a:p>
            <a:pPr marL="0" indent="0">
              <a:buNone/>
            </a:pPr>
            <a:r>
              <a:rPr lang="hr-HR" i="1" dirty="0" smtClean="0"/>
              <a:t>1</a:t>
            </a:r>
            <a:r>
              <a:rPr lang="ta-IN" i="1" dirty="0" smtClean="0"/>
              <a:t>9</a:t>
            </a:r>
            <a:r>
              <a:rPr lang="hr-HR" i="1" dirty="0" smtClean="0"/>
              <a:t>.</a:t>
            </a:r>
            <a:r>
              <a:rPr lang="ta-IN" i="1" dirty="0" smtClean="0"/>
              <a:t>15</a:t>
            </a:r>
            <a:r>
              <a:rPr lang="hr-HR" i="1" dirty="0" smtClean="0"/>
              <a:t> </a:t>
            </a:r>
            <a:r>
              <a:rPr lang="hr-HR" i="1" dirty="0"/>
              <a:t>– </a:t>
            </a:r>
            <a:r>
              <a:rPr lang="hr-HR" i="1" dirty="0" smtClean="0"/>
              <a:t>1</a:t>
            </a:r>
            <a:r>
              <a:rPr lang="ta-IN" i="1" dirty="0" smtClean="0"/>
              <a:t>9</a:t>
            </a:r>
            <a:r>
              <a:rPr lang="hr-HR" i="1" dirty="0" smtClean="0"/>
              <a:t>.</a:t>
            </a:r>
            <a:r>
              <a:rPr lang="ta-IN" i="1" dirty="0" smtClean="0"/>
              <a:t>3</a:t>
            </a:r>
            <a:r>
              <a:rPr lang="hr-HR" i="1" dirty="0" smtClean="0"/>
              <a:t>0</a:t>
            </a:r>
            <a:r>
              <a:rPr lang="hr-HR" i="1" dirty="0"/>
              <a:t>: Pauza </a:t>
            </a:r>
            <a:endParaRPr lang="en-US" dirty="0"/>
          </a:p>
          <a:p>
            <a:pPr marL="0" indent="0">
              <a:buNone/>
            </a:pPr>
            <a:r>
              <a:rPr lang="hr-HR" b="1" dirty="0" smtClean="0"/>
              <a:t>1</a:t>
            </a:r>
            <a:r>
              <a:rPr lang="ta-IN" b="1" dirty="0" smtClean="0"/>
              <a:t>9</a:t>
            </a:r>
            <a:r>
              <a:rPr lang="hr-HR" b="1" dirty="0" smtClean="0"/>
              <a:t>.</a:t>
            </a:r>
            <a:r>
              <a:rPr lang="ta-IN" b="1" dirty="0" smtClean="0"/>
              <a:t>3</a:t>
            </a:r>
            <a:r>
              <a:rPr lang="hr-HR" b="1" dirty="0" smtClean="0"/>
              <a:t>0 </a:t>
            </a:r>
            <a:r>
              <a:rPr lang="hr-HR" b="1" dirty="0"/>
              <a:t>– </a:t>
            </a:r>
            <a:r>
              <a:rPr lang="hr-HR" b="1" dirty="0" smtClean="0"/>
              <a:t>1</a:t>
            </a:r>
            <a:r>
              <a:rPr lang="ta-IN" b="1" dirty="0" smtClean="0"/>
              <a:t>9</a:t>
            </a:r>
            <a:r>
              <a:rPr lang="hr-HR" b="1" dirty="0" smtClean="0"/>
              <a:t>.</a:t>
            </a:r>
            <a:r>
              <a:rPr lang="ta-IN" b="1" dirty="0" smtClean="0"/>
              <a:t>45</a:t>
            </a:r>
            <a:r>
              <a:rPr lang="hr-HR" b="1" dirty="0" smtClean="0"/>
              <a:t>: </a:t>
            </a:r>
            <a:r>
              <a:rPr lang="hr-HR" b="1" dirty="0"/>
              <a:t>Poticaji Hrvatskog zavoda za zapošljavanje</a:t>
            </a:r>
            <a:endParaRPr lang="en-US" dirty="0"/>
          </a:p>
          <a:p>
            <a:pPr marL="0" indent="0">
              <a:buNone/>
            </a:pPr>
            <a:r>
              <a:rPr lang="hr-HR" b="1" dirty="0" smtClean="0"/>
              <a:t>1</a:t>
            </a:r>
            <a:r>
              <a:rPr lang="ta-IN" b="1" dirty="0" smtClean="0"/>
              <a:t>9</a:t>
            </a:r>
            <a:r>
              <a:rPr lang="hr-HR" b="1" dirty="0" smtClean="0"/>
              <a:t>.</a:t>
            </a:r>
            <a:r>
              <a:rPr lang="ta-IN" b="1" dirty="0" smtClean="0"/>
              <a:t>45</a:t>
            </a:r>
            <a:r>
              <a:rPr lang="hr-HR" b="1" dirty="0" smtClean="0"/>
              <a:t> </a:t>
            </a:r>
            <a:r>
              <a:rPr lang="hr-HR" b="1" dirty="0"/>
              <a:t>– </a:t>
            </a:r>
            <a:r>
              <a:rPr lang="hr-HR" b="1" dirty="0" smtClean="0"/>
              <a:t>2</a:t>
            </a:r>
            <a:r>
              <a:rPr lang="ta-IN" b="1" dirty="0" smtClean="0"/>
              <a:t>0</a:t>
            </a:r>
            <a:r>
              <a:rPr lang="hr-HR" b="1" dirty="0" smtClean="0"/>
              <a:t>.</a:t>
            </a:r>
            <a:r>
              <a:rPr lang="ta-IN" b="1" dirty="0" smtClean="0"/>
              <a:t>15</a:t>
            </a:r>
            <a:r>
              <a:rPr lang="hr-HR" b="1" dirty="0" smtClean="0"/>
              <a:t>: </a:t>
            </a:r>
            <a:r>
              <a:rPr lang="hr-HR" b="1" dirty="0"/>
              <a:t>Pregled nadolazećih natječaja – Grad Zagreb i Zagrebačka županija</a:t>
            </a:r>
            <a:endParaRPr lang="en-US" dirty="0"/>
          </a:p>
          <a:p>
            <a:pPr marL="0" indent="0">
              <a:buNone/>
            </a:pPr>
            <a:r>
              <a:rPr lang="hr-HR" b="1" dirty="0" smtClean="0"/>
              <a:t>2</a:t>
            </a:r>
            <a:r>
              <a:rPr lang="ta-IN" b="1" dirty="0" smtClean="0"/>
              <a:t>0</a:t>
            </a:r>
            <a:r>
              <a:rPr lang="hr-HR" b="1" dirty="0" smtClean="0"/>
              <a:t>.</a:t>
            </a:r>
            <a:r>
              <a:rPr lang="ta-IN" b="1" dirty="0" smtClean="0"/>
              <a:t>15</a:t>
            </a:r>
            <a:r>
              <a:rPr lang="hr-HR" b="1" dirty="0" smtClean="0"/>
              <a:t> </a:t>
            </a:r>
            <a:r>
              <a:rPr lang="hr-HR" b="1" dirty="0"/>
              <a:t>– </a:t>
            </a:r>
            <a:r>
              <a:rPr lang="hr-HR" b="1" dirty="0" smtClean="0"/>
              <a:t>2</a:t>
            </a:r>
            <a:r>
              <a:rPr lang="ta-IN" b="1" dirty="0" smtClean="0"/>
              <a:t>0</a:t>
            </a:r>
            <a:r>
              <a:rPr lang="hr-HR" b="1" dirty="0" smtClean="0"/>
              <a:t>.</a:t>
            </a:r>
            <a:r>
              <a:rPr lang="ta-IN" b="1" dirty="0" smtClean="0"/>
              <a:t>45</a:t>
            </a:r>
            <a:r>
              <a:rPr lang="hr-HR" b="1" dirty="0" smtClean="0"/>
              <a:t>: </a:t>
            </a:r>
            <a:r>
              <a:rPr lang="hr-HR" b="1" dirty="0"/>
              <a:t>Ponavljanje gradiva, zaključak radionice te prikupljanje povratnih informacija od strane polaznika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877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5-22 at 1.39.2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59" r="-33259"/>
          <a:stretch>
            <a:fillRect/>
          </a:stretch>
        </p:blipFill>
        <p:spPr>
          <a:xfrm>
            <a:off x="496888" y="371750"/>
            <a:ext cx="8228012" cy="5894114"/>
          </a:xfrm>
        </p:spPr>
      </p:pic>
    </p:spTree>
    <p:extLst>
      <p:ext uri="{BB962C8B-B14F-4D97-AF65-F5344CB8AC3E}">
        <p14:creationId xmlns:p14="http://schemas.microsoft.com/office/powerpoint/2010/main" val="150548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5-22 at 1.30.0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48" r="-23548"/>
          <a:stretch>
            <a:fillRect/>
          </a:stretch>
        </p:blipFill>
        <p:spPr>
          <a:xfrm>
            <a:off x="554735" y="666052"/>
            <a:ext cx="8170165" cy="5599812"/>
          </a:xfrm>
        </p:spPr>
      </p:pic>
    </p:spTree>
    <p:extLst>
      <p:ext uri="{BB962C8B-B14F-4D97-AF65-F5344CB8AC3E}">
        <p14:creationId xmlns:p14="http://schemas.microsoft.com/office/powerpoint/2010/main" val="2114106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5-22 at 1.33.2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019" r="-36019"/>
          <a:stretch>
            <a:fillRect/>
          </a:stretch>
        </p:blipFill>
        <p:spPr>
          <a:xfrm>
            <a:off x="554038" y="681540"/>
            <a:ext cx="8170862" cy="5584323"/>
          </a:xfrm>
        </p:spPr>
      </p:pic>
    </p:spTree>
    <p:extLst>
      <p:ext uri="{BB962C8B-B14F-4D97-AF65-F5344CB8AC3E}">
        <p14:creationId xmlns:p14="http://schemas.microsoft.com/office/powerpoint/2010/main" val="44744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ZAGREBAČKA ŽUPANIJA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954" y="2595562"/>
            <a:ext cx="8197946" cy="3670767"/>
          </a:xfrm>
        </p:spPr>
        <p:txBody>
          <a:bodyPr/>
          <a:lstStyle/>
          <a:p>
            <a:pPr>
              <a:buSzPct val="100000"/>
              <a:buBlip>
                <a:blip r:embed="rId2"/>
              </a:buBlip>
            </a:pPr>
            <a:r>
              <a:rPr lang="ta-IN" dirty="0" smtClean="0"/>
              <a:t>Potpore malim poduzetnicima i obrtnicima</a:t>
            </a:r>
          </a:p>
          <a:p>
            <a:pPr>
              <a:buSzPct val="100000"/>
              <a:buBlip>
                <a:blip r:embed="rId2"/>
              </a:buBlip>
            </a:pPr>
            <a:r>
              <a:rPr lang="ta-IN" dirty="0" smtClean="0"/>
              <a:t>Potpore za poduzetnike početnike</a:t>
            </a:r>
          </a:p>
          <a:p>
            <a:pPr>
              <a:buSzPct val="100000"/>
              <a:buBlip>
                <a:blip r:embed="rId2"/>
              </a:buBlip>
            </a:pPr>
            <a:r>
              <a:rPr lang="ta-IN" dirty="0" smtClean="0"/>
              <a:t>Potpore za žene poduzetnice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9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8360"/>
            <a:ext cx="8913813" cy="1007348"/>
          </a:xfrm>
        </p:spPr>
        <p:txBody>
          <a:bodyPr>
            <a:noAutofit/>
          </a:bodyPr>
          <a:lstStyle/>
          <a:p>
            <a:r>
              <a:rPr lang="ta-IN" sz="2600" dirty="0" smtClean="0"/>
              <a:t/>
            </a:r>
            <a:br>
              <a:rPr lang="ta-IN" sz="2600" dirty="0" smtClean="0"/>
            </a:br>
            <a:r>
              <a:rPr lang="ta-IN" sz="2400" dirty="0" smtClean="0"/>
              <a:t>ŠTO SE DODJELJUJE</a:t>
            </a:r>
            <a:r>
              <a:rPr lang="en-US" sz="2400" dirty="0" smtClean="0"/>
              <a:t> MALIM PODUZETNICIMA I OBRTNICIMA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512" y="2233686"/>
            <a:ext cx="8130388" cy="4032643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en-US" dirty="0" err="1" smtClean="0"/>
              <a:t>Subvencija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poduzetnike</a:t>
            </a:r>
            <a:r>
              <a:rPr lang="en-US" dirty="0"/>
              <a:t> </a:t>
            </a:r>
            <a:r>
              <a:rPr lang="en-US" dirty="0" err="1"/>
              <a:t>početnike</a:t>
            </a:r>
            <a:endParaRPr lang="en-US" dirty="0"/>
          </a:p>
          <a:p>
            <a:pPr>
              <a:buSzPct val="100000"/>
              <a:buBlip>
                <a:blip r:embed="rId2"/>
              </a:buBlip>
            </a:pPr>
            <a:r>
              <a:rPr lang="en-US" dirty="0" err="1"/>
              <a:t>Subvencija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žene</a:t>
            </a:r>
            <a:r>
              <a:rPr lang="en-US" dirty="0"/>
              <a:t> </a:t>
            </a:r>
            <a:r>
              <a:rPr lang="en-US" dirty="0" err="1"/>
              <a:t>poduzetnice</a:t>
            </a:r>
            <a:endParaRPr lang="en-US" dirty="0"/>
          </a:p>
          <a:p>
            <a:pPr>
              <a:buSzPct val="100000"/>
              <a:buBlip>
                <a:blip r:embed="rId2"/>
              </a:buBlip>
            </a:pPr>
            <a:r>
              <a:rPr lang="en-US" dirty="0" err="1"/>
              <a:t>Subvencija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uvođenje</a:t>
            </a:r>
            <a:r>
              <a:rPr lang="en-US" dirty="0"/>
              <a:t> </a:t>
            </a:r>
            <a:r>
              <a:rPr lang="en-US" dirty="0" err="1"/>
              <a:t>normi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sustava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</a:t>
            </a:r>
            <a:r>
              <a:rPr lang="en-US" dirty="0" err="1"/>
              <a:t>kvalitetom</a:t>
            </a:r>
            <a:endParaRPr lang="en-US" dirty="0"/>
          </a:p>
          <a:p>
            <a:pPr>
              <a:buSzPct val="100000"/>
              <a:buBlip>
                <a:blip r:embed="rId2"/>
              </a:buBlip>
            </a:pPr>
            <a:r>
              <a:rPr lang="en-US" dirty="0" err="1"/>
              <a:t>Kapitalna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povećanje</a:t>
            </a:r>
            <a:r>
              <a:rPr lang="en-US" dirty="0"/>
              <a:t> </a:t>
            </a:r>
            <a:r>
              <a:rPr lang="en-US" dirty="0" err="1"/>
              <a:t>konkurentnosti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proizvodne</a:t>
            </a:r>
            <a:r>
              <a:rPr lang="en-US" dirty="0"/>
              <a:t> </a:t>
            </a:r>
            <a:r>
              <a:rPr lang="en-US" dirty="0" err="1"/>
              <a:t>djelatnosti</a:t>
            </a:r>
            <a:endParaRPr lang="en-US" dirty="0"/>
          </a:p>
          <a:p>
            <a:pPr>
              <a:buSzPct val="100000"/>
              <a:buBlip>
                <a:blip r:embed="rId2"/>
              </a:buBlip>
            </a:pPr>
            <a:r>
              <a:rPr lang="en-US" dirty="0" err="1"/>
              <a:t>Kapitalna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povećanje</a:t>
            </a:r>
            <a:r>
              <a:rPr lang="en-US" dirty="0"/>
              <a:t> </a:t>
            </a:r>
            <a:r>
              <a:rPr lang="en-US" dirty="0" err="1"/>
              <a:t>konkurentnosti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neproizvodne</a:t>
            </a:r>
            <a:r>
              <a:rPr lang="en-US" dirty="0"/>
              <a:t> </a:t>
            </a:r>
            <a:r>
              <a:rPr lang="en-US" dirty="0" err="1"/>
              <a:t>djelatnosti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13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5-22 at 2.22.2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524" r="-79524"/>
          <a:stretch>
            <a:fillRect/>
          </a:stretch>
        </p:blipFill>
        <p:spPr>
          <a:xfrm>
            <a:off x="627063" y="433708"/>
            <a:ext cx="8097837" cy="5832155"/>
          </a:xfrm>
        </p:spPr>
      </p:pic>
    </p:spTree>
    <p:extLst>
      <p:ext uri="{BB962C8B-B14F-4D97-AF65-F5344CB8AC3E}">
        <p14:creationId xmlns:p14="http://schemas.microsoft.com/office/powerpoint/2010/main" val="311923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5-22 at 2.23.1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916" r="-82916"/>
          <a:stretch>
            <a:fillRect/>
          </a:stretch>
        </p:blipFill>
        <p:spPr>
          <a:xfrm>
            <a:off x="294281" y="511155"/>
            <a:ext cx="8430619" cy="5754708"/>
          </a:xfrm>
        </p:spPr>
      </p:pic>
    </p:spTree>
    <p:extLst>
      <p:ext uri="{BB962C8B-B14F-4D97-AF65-F5344CB8AC3E}">
        <p14:creationId xmlns:p14="http://schemas.microsoft.com/office/powerpoint/2010/main" val="234344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5-22 at 2.22.4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862" r="-40862"/>
          <a:stretch>
            <a:fillRect/>
          </a:stretch>
        </p:blipFill>
        <p:spPr>
          <a:xfrm>
            <a:off x="604838" y="433708"/>
            <a:ext cx="8120062" cy="5832155"/>
          </a:xfrm>
        </p:spPr>
      </p:pic>
    </p:spTree>
    <p:extLst>
      <p:ext uri="{BB962C8B-B14F-4D97-AF65-F5344CB8AC3E}">
        <p14:creationId xmlns:p14="http://schemas.microsoft.com/office/powerpoint/2010/main" val="1845075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5-22 at 2.22.5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370" r="-64370"/>
          <a:stretch>
            <a:fillRect/>
          </a:stretch>
        </p:blipFill>
        <p:spPr>
          <a:xfrm>
            <a:off x="635000" y="635072"/>
            <a:ext cx="8089900" cy="5630791"/>
          </a:xfrm>
        </p:spPr>
      </p:pic>
    </p:spTree>
    <p:extLst>
      <p:ext uri="{BB962C8B-B14F-4D97-AF65-F5344CB8AC3E}">
        <p14:creationId xmlns:p14="http://schemas.microsoft.com/office/powerpoint/2010/main" val="378872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5-22 at 2.24.5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987" r="-59987"/>
          <a:stretch>
            <a:fillRect/>
          </a:stretch>
        </p:blipFill>
        <p:spPr>
          <a:xfrm>
            <a:off x="573088" y="371749"/>
            <a:ext cx="8151812" cy="5894114"/>
          </a:xfrm>
        </p:spPr>
      </p:pic>
    </p:spTree>
    <p:extLst>
      <p:ext uri="{BB962C8B-B14F-4D97-AF65-F5344CB8AC3E}">
        <p14:creationId xmlns:p14="http://schemas.microsoft.com/office/powerpoint/2010/main" val="3651294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GLAVNI CILJEVI RADIONICE: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163" y="2595562"/>
            <a:ext cx="7954737" cy="3670767"/>
          </a:xfrm>
        </p:spPr>
        <p:txBody>
          <a:bodyPr/>
          <a:lstStyle/>
          <a:p>
            <a:pPr lvl="0">
              <a:buSzPct val="100000"/>
              <a:buBlip>
                <a:blip r:embed="rId2"/>
              </a:buBlip>
            </a:pPr>
            <a:r>
              <a:rPr lang="hr-HR" dirty="0" smtClean="0"/>
              <a:t>Upoznavanje </a:t>
            </a:r>
            <a:r>
              <a:rPr lang="hr-HR" dirty="0"/>
              <a:t>s državnim potporama na lokalnoj i nacionalnoj razini</a:t>
            </a:r>
            <a:endParaRPr lang="en-US" dirty="0"/>
          </a:p>
          <a:p>
            <a:pPr lvl="0">
              <a:buSzPct val="100000"/>
              <a:buBlip>
                <a:blip r:embed="rId2"/>
              </a:buBlip>
            </a:pPr>
            <a:r>
              <a:rPr lang="hr-HR" dirty="0"/>
              <a:t>Upoznavanje s ugovornim tijelima</a:t>
            </a:r>
            <a:endParaRPr lang="en-US" dirty="0"/>
          </a:p>
          <a:p>
            <a:pPr lvl="0">
              <a:buSzPct val="100000"/>
              <a:buBlip>
                <a:blip r:embed="rId2"/>
              </a:buBlip>
            </a:pPr>
            <a:r>
              <a:rPr lang="hr-HR" dirty="0"/>
              <a:t>Poticaji Hrvatskog zavoda za zapošljavanje</a:t>
            </a:r>
            <a:endParaRPr lang="en-US" dirty="0"/>
          </a:p>
          <a:p>
            <a:pPr lvl="0">
              <a:buSzPct val="100000"/>
              <a:buBlip>
                <a:blip r:embed="rId2"/>
              </a:buBlip>
            </a:pPr>
            <a:r>
              <a:rPr lang="hr-HR" dirty="0"/>
              <a:t>Pregled nadolazećih natječaja – Grad Zagreb i Zagrebačka županija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71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5-22 at 2.25.1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95" r="-67595"/>
          <a:stretch>
            <a:fillRect/>
          </a:stretch>
        </p:blipFill>
        <p:spPr>
          <a:xfrm>
            <a:off x="619125" y="635072"/>
            <a:ext cx="8105775" cy="5630791"/>
          </a:xfrm>
        </p:spPr>
      </p:pic>
    </p:spTree>
    <p:extLst>
      <p:ext uri="{BB962C8B-B14F-4D97-AF65-F5344CB8AC3E}">
        <p14:creationId xmlns:p14="http://schemas.microsoft.com/office/powerpoint/2010/main" val="416649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5-22 at 2.25.2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30" r="-17830"/>
          <a:stretch>
            <a:fillRect/>
          </a:stretch>
        </p:blipFill>
        <p:spPr>
          <a:xfrm>
            <a:off x="403225" y="403225"/>
            <a:ext cx="8321675" cy="5862638"/>
          </a:xfrm>
        </p:spPr>
      </p:pic>
    </p:spTree>
    <p:extLst>
      <p:ext uri="{BB962C8B-B14F-4D97-AF65-F5344CB8AC3E}">
        <p14:creationId xmlns:p14="http://schemas.microsoft.com/office/powerpoint/2010/main" val="4257831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5-22 at 2.25.3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56" r="-26356"/>
          <a:stretch>
            <a:fillRect/>
          </a:stretch>
        </p:blipFill>
        <p:spPr>
          <a:xfrm>
            <a:off x="417513" y="495300"/>
            <a:ext cx="8307387" cy="5770563"/>
          </a:xfrm>
        </p:spPr>
      </p:pic>
    </p:spTree>
    <p:extLst>
      <p:ext uri="{BB962C8B-B14F-4D97-AF65-F5344CB8AC3E}">
        <p14:creationId xmlns:p14="http://schemas.microsoft.com/office/powerpoint/2010/main" val="161849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13px-Hrvatske_županije_-_Counties_of_Croati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40" r="-20440"/>
          <a:stretch>
            <a:fillRect/>
          </a:stretch>
        </p:blipFill>
        <p:spPr>
          <a:xfrm>
            <a:off x="554038" y="598488"/>
            <a:ext cx="8170862" cy="5667375"/>
          </a:xfrm>
        </p:spPr>
      </p:pic>
    </p:spTree>
    <p:extLst>
      <p:ext uri="{BB962C8B-B14F-4D97-AF65-F5344CB8AC3E}">
        <p14:creationId xmlns:p14="http://schemas.microsoft.com/office/powerpoint/2010/main" val="419998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ristički_vodiči_po_županijam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37" r="-17937"/>
          <a:stretch>
            <a:fillRect/>
          </a:stretch>
        </p:blipFill>
        <p:spPr>
          <a:xfrm>
            <a:off x="102188" y="306584"/>
            <a:ext cx="9041811" cy="5959279"/>
          </a:xfrm>
        </p:spPr>
      </p:pic>
    </p:spTree>
    <p:extLst>
      <p:ext uri="{BB962C8B-B14F-4D97-AF65-F5344CB8AC3E}">
        <p14:creationId xmlns:p14="http://schemas.microsoft.com/office/powerpoint/2010/main" val="367901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PITANJA?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a-IN" smtClean="0"/>
              <a:t>Prema slikovnim prikazima navedite tri jedinice lokalne samouprave koje dodjeljuju državne potpore.</a:t>
            </a:r>
            <a:endParaRPr lang="ta-IN" dirty="0"/>
          </a:p>
          <a:p>
            <a:pPr marL="0" indent="0">
              <a:buNone/>
            </a:pPr>
            <a:endParaRPr lang="ta-I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upitnik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0" y="4064000"/>
            <a:ext cx="18161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1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HVALA NA PAŽNJI!</a:t>
            </a:r>
            <a:endParaRPr lang="en-US" dirty="0"/>
          </a:p>
        </p:txBody>
      </p:sp>
      <p:pic>
        <p:nvPicPr>
          <p:cNvPr id="4" name="Content Placeholder 3" descr="prosperiko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2685" y="3673643"/>
            <a:ext cx="6233146" cy="1412540"/>
          </a:xfrm>
        </p:spPr>
      </p:pic>
    </p:spTree>
    <p:extLst>
      <p:ext uri="{BB962C8B-B14F-4D97-AF65-F5344CB8AC3E}">
        <p14:creationId xmlns:p14="http://schemas.microsoft.com/office/powerpoint/2010/main" val="2267921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2367"/>
            <a:ext cx="8913813" cy="919753"/>
          </a:xfrm>
        </p:spPr>
        <p:txBody>
          <a:bodyPr/>
          <a:lstStyle/>
          <a:p>
            <a:r>
              <a:rPr lang="ta-IN" dirty="0" smtClean="0"/>
              <a:t>BESPOVRATNE POTPORE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372" y="1970900"/>
            <a:ext cx="8292528" cy="4452772"/>
          </a:xfrm>
        </p:spPr>
        <p:txBody>
          <a:bodyPr>
            <a:normAutofit fontScale="77500" lnSpcReduction="20000"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en-US" dirty="0" err="1" smtClean="0">
                <a:latin typeface="Century Gothic"/>
                <a:cs typeface="Century Gothic"/>
              </a:rPr>
              <a:t>Bespovratna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potpora</a:t>
            </a:r>
            <a:r>
              <a:rPr lang="en-US" dirty="0" smtClean="0">
                <a:latin typeface="Century Gothic"/>
                <a:cs typeface="Century Gothic"/>
              </a:rPr>
              <a:t> je </a:t>
            </a:r>
            <a:r>
              <a:rPr lang="en-US" dirty="0" err="1" smtClean="0">
                <a:latin typeface="Century Gothic"/>
                <a:cs typeface="Century Gothic"/>
              </a:rPr>
              <a:t>oblik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pomoći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države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ili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nekog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drugog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javnog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tijela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određenom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poduzetniku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ili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sektoru</a:t>
            </a:r>
            <a:r>
              <a:rPr lang="en-US" dirty="0" smtClean="0">
                <a:latin typeface="Century Gothic"/>
                <a:cs typeface="Century Gothic"/>
              </a:rPr>
              <a:t>. </a:t>
            </a:r>
            <a:endParaRPr lang="ta-IN" dirty="0" smtClean="0">
              <a:latin typeface="Century Gothic"/>
              <a:cs typeface="Century Gothic"/>
            </a:endParaRPr>
          </a:p>
          <a:p>
            <a:pPr>
              <a:buSzPct val="100000"/>
              <a:buBlip>
                <a:blip r:embed="rId2"/>
              </a:buBlip>
            </a:pPr>
            <a:r>
              <a:rPr lang="en-US" dirty="0" err="1" smtClean="0">
                <a:latin typeface="Century Gothic"/>
                <a:cs typeface="Century Gothic"/>
              </a:rPr>
              <a:t>Postoje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dvije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vrste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bespovratnih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potpora</a:t>
            </a:r>
            <a:r>
              <a:rPr lang="en-US" dirty="0" smtClean="0">
                <a:latin typeface="Century Gothic"/>
                <a:cs typeface="Century Gothic"/>
              </a:rPr>
              <a:t> – </a:t>
            </a:r>
            <a:r>
              <a:rPr lang="en-US" b="1" dirty="0" err="1" smtClean="0">
                <a:latin typeface="Century Gothic"/>
                <a:cs typeface="Century Gothic"/>
              </a:rPr>
              <a:t>dr</a:t>
            </a:r>
            <a:r>
              <a:rPr lang="ta-IN" b="1" dirty="0" smtClean="0">
                <a:latin typeface="Century Gothic"/>
                <a:cs typeface="Century Gothic"/>
              </a:rPr>
              <a:t>ž</a:t>
            </a:r>
            <a:r>
              <a:rPr lang="en-US" b="1" dirty="0" err="1" smtClean="0">
                <a:latin typeface="Century Gothic"/>
                <a:cs typeface="Century Gothic"/>
              </a:rPr>
              <a:t>avne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potpore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i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potpore</a:t>
            </a:r>
            <a:r>
              <a:rPr lang="en-US" b="1" dirty="0" smtClean="0">
                <a:latin typeface="Century Gothic"/>
                <a:cs typeface="Century Gothic"/>
              </a:rPr>
              <a:t> male </a:t>
            </a:r>
            <a:r>
              <a:rPr lang="en-US" b="1" dirty="0" err="1" smtClean="0">
                <a:latin typeface="Century Gothic"/>
                <a:cs typeface="Century Gothic"/>
              </a:rPr>
              <a:t>vrijednosti</a:t>
            </a:r>
            <a:r>
              <a:rPr lang="en-US" dirty="0" smtClean="0">
                <a:latin typeface="Century Gothic"/>
                <a:cs typeface="Century Gothic"/>
              </a:rPr>
              <a:t>.</a:t>
            </a:r>
          </a:p>
          <a:p>
            <a:pPr lvl="0">
              <a:buSzPct val="100000"/>
              <a:buBlip>
                <a:blip r:embed="rId2"/>
              </a:buBlip>
            </a:pPr>
            <a:r>
              <a:rPr lang="en-US" dirty="0" err="1" smtClean="0">
                <a:latin typeface="Century Gothic"/>
                <a:cs typeface="Century Gothic"/>
              </a:rPr>
              <a:t>Sukladno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Zakonu</a:t>
            </a:r>
            <a:r>
              <a:rPr lang="en-US" dirty="0" smtClean="0">
                <a:latin typeface="Century Gothic"/>
                <a:cs typeface="Century Gothic"/>
              </a:rPr>
              <a:t> o </a:t>
            </a:r>
            <a:r>
              <a:rPr lang="en-US" dirty="0" err="1" smtClean="0">
                <a:latin typeface="Century Gothic"/>
                <a:cs typeface="Century Gothic"/>
              </a:rPr>
              <a:t>državnim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potporama</a:t>
            </a:r>
            <a:r>
              <a:rPr lang="en-US" dirty="0" smtClean="0">
                <a:latin typeface="Century Gothic"/>
                <a:cs typeface="Century Gothic"/>
              </a:rPr>
              <a:t> (NN 140/05, NN 49/11, NN 72/13, NN 141/13) </a:t>
            </a:r>
            <a:r>
              <a:rPr lang="en-US" dirty="0" err="1" smtClean="0">
                <a:latin typeface="Century Gothic"/>
                <a:cs typeface="Century Gothic"/>
              </a:rPr>
              <a:t>državnu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potporu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dodjeljuju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tijela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dr</a:t>
            </a:r>
            <a:r>
              <a:rPr lang="ta-IN" b="1" dirty="0" smtClean="0">
                <a:latin typeface="Century Gothic"/>
                <a:cs typeface="Century Gothic"/>
              </a:rPr>
              <a:t>ž</a:t>
            </a:r>
            <a:r>
              <a:rPr lang="en-US" b="1" dirty="0" err="1" smtClean="0">
                <a:latin typeface="Century Gothic"/>
                <a:cs typeface="Century Gothic"/>
              </a:rPr>
              <a:t>avne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uprave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i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jedinice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regionalne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i</a:t>
            </a:r>
            <a:r>
              <a:rPr lang="en-US" b="1" dirty="0" smtClean="0">
                <a:latin typeface="Century Gothic"/>
                <a:cs typeface="Century Gothic"/>
              </a:rPr>
              <a:t>  </a:t>
            </a:r>
            <a:r>
              <a:rPr lang="en-US" b="1" dirty="0" err="1" smtClean="0">
                <a:latin typeface="Century Gothic"/>
                <a:cs typeface="Century Gothic"/>
              </a:rPr>
              <a:t>lokalne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samouprave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pravnim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i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fizi</a:t>
            </a:r>
            <a:r>
              <a:rPr lang="ta-IN" b="1" dirty="0" smtClean="0">
                <a:latin typeface="Century Gothic"/>
                <a:cs typeface="Century Gothic"/>
              </a:rPr>
              <a:t>č</a:t>
            </a:r>
            <a:r>
              <a:rPr lang="en-US" b="1" dirty="0" err="1" smtClean="0">
                <a:latin typeface="Century Gothic"/>
                <a:cs typeface="Century Gothic"/>
              </a:rPr>
              <a:t>kim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osobama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koje</a:t>
            </a:r>
            <a:r>
              <a:rPr lang="en-US" dirty="0" smtClean="0">
                <a:latin typeface="Century Gothic"/>
                <a:cs typeface="Century Gothic"/>
              </a:rPr>
              <a:t>, </a:t>
            </a:r>
            <a:r>
              <a:rPr lang="en-US" dirty="0" err="1" smtClean="0">
                <a:latin typeface="Century Gothic"/>
                <a:cs typeface="Century Gothic"/>
              </a:rPr>
              <a:t>obavljajući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gospodarsku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djelatnost</a:t>
            </a:r>
            <a:r>
              <a:rPr lang="en-US" dirty="0" smtClean="0">
                <a:latin typeface="Century Gothic"/>
                <a:cs typeface="Century Gothic"/>
              </a:rPr>
              <a:t> u </a:t>
            </a:r>
            <a:r>
              <a:rPr lang="en-US" dirty="0" err="1" smtClean="0">
                <a:latin typeface="Century Gothic"/>
                <a:cs typeface="Century Gothic"/>
              </a:rPr>
              <a:t>određenom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sektoru</a:t>
            </a:r>
            <a:r>
              <a:rPr lang="en-US" dirty="0" smtClean="0">
                <a:latin typeface="Century Gothic"/>
                <a:cs typeface="Century Gothic"/>
              </a:rPr>
              <a:t>, </a:t>
            </a:r>
            <a:r>
              <a:rPr lang="en-US" dirty="0" err="1" smtClean="0">
                <a:latin typeface="Century Gothic"/>
                <a:cs typeface="Century Gothic"/>
              </a:rPr>
              <a:t>sudjeluju</a:t>
            </a:r>
            <a:r>
              <a:rPr lang="en-US" dirty="0" smtClean="0">
                <a:latin typeface="Century Gothic"/>
                <a:cs typeface="Century Gothic"/>
              </a:rPr>
              <a:t> u </a:t>
            </a:r>
            <a:r>
              <a:rPr lang="en-US" b="1" dirty="0" err="1" smtClean="0">
                <a:latin typeface="Century Gothic"/>
                <a:cs typeface="Century Gothic"/>
              </a:rPr>
              <a:t>prometu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roba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i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usluga</a:t>
            </a:r>
            <a:r>
              <a:rPr lang="en-US" dirty="0" smtClean="0">
                <a:latin typeface="Century Gothic"/>
                <a:cs typeface="Century Gothic"/>
              </a:rPr>
              <a:t>, s </a:t>
            </a:r>
            <a:r>
              <a:rPr lang="en-US" dirty="0" err="1" smtClean="0">
                <a:latin typeface="Century Gothic"/>
                <a:cs typeface="Century Gothic"/>
              </a:rPr>
              <a:t>mogućim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učinkom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na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narušavanje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tržišnog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natjecanja</a:t>
            </a:r>
            <a:r>
              <a:rPr lang="en-US" dirty="0" smtClean="0">
                <a:latin typeface="Century Gothic"/>
                <a:cs typeface="Century Gothic"/>
              </a:rPr>
              <a:t>.</a:t>
            </a:r>
            <a:endParaRPr lang="ta-IN" dirty="0" smtClean="0">
              <a:latin typeface="Century Gothic"/>
              <a:cs typeface="Century Gothic"/>
            </a:endParaRPr>
          </a:p>
          <a:p>
            <a:pPr>
              <a:buSzPct val="100000"/>
              <a:buBlip>
                <a:blip r:embed="rId2"/>
              </a:buBlip>
            </a:pPr>
            <a:r>
              <a:rPr lang="en-US" dirty="0" err="1" smtClean="0">
                <a:latin typeface="Century Gothic"/>
                <a:cs typeface="Century Gothic"/>
              </a:rPr>
              <a:t>Potpore</a:t>
            </a:r>
            <a:r>
              <a:rPr lang="en-US" dirty="0" smtClean="0">
                <a:latin typeface="Century Gothic"/>
                <a:cs typeface="Century Gothic"/>
              </a:rPr>
              <a:t> male </a:t>
            </a:r>
            <a:r>
              <a:rPr lang="en-US" dirty="0" err="1" smtClean="0">
                <a:latin typeface="Century Gothic"/>
                <a:cs typeface="Century Gothic"/>
              </a:rPr>
              <a:t>vrijednosti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poduzetnicima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dodjeljuju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tijela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državne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uprave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i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jedinice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regionalne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i</a:t>
            </a:r>
            <a:r>
              <a:rPr lang="en-US" dirty="0" smtClean="0">
                <a:latin typeface="Century Gothic"/>
                <a:cs typeface="Century Gothic"/>
              </a:rPr>
              <a:t>  </a:t>
            </a:r>
            <a:r>
              <a:rPr lang="en-US" dirty="0" err="1" smtClean="0">
                <a:latin typeface="Century Gothic"/>
                <a:cs typeface="Century Gothic"/>
              </a:rPr>
              <a:t>lokalne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samouprave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čija</a:t>
            </a:r>
            <a:r>
              <a:rPr lang="en-US" dirty="0" smtClean="0">
                <a:latin typeface="Century Gothic"/>
                <a:cs typeface="Century Gothic"/>
              </a:rPr>
              <a:t> je </a:t>
            </a:r>
            <a:r>
              <a:rPr lang="en-US" dirty="0" err="1" smtClean="0">
                <a:latin typeface="Century Gothic"/>
                <a:cs typeface="Century Gothic"/>
              </a:rPr>
              <a:t>karakteristika</a:t>
            </a:r>
            <a:r>
              <a:rPr lang="en-US" dirty="0" smtClean="0">
                <a:latin typeface="Century Gothic"/>
                <a:cs typeface="Century Gothic"/>
              </a:rPr>
              <a:t> da </a:t>
            </a:r>
            <a:r>
              <a:rPr lang="en-US" b="1" dirty="0" err="1" smtClean="0">
                <a:latin typeface="Century Gothic"/>
                <a:cs typeface="Century Gothic"/>
              </a:rPr>
              <a:t>nemaju</a:t>
            </a:r>
            <a:r>
              <a:rPr lang="en-US" b="1" dirty="0" smtClean="0">
                <a:latin typeface="Century Gothic"/>
                <a:cs typeface="Century Gothic"/>
              </a:rPr>
              <a:t> u</a:t>
            </a:r>
            <a:r>
              <a:rPr lang="ta-IN" b="1" dirty="0" smtClean="0">
                <a:latin typeface="Century Gothic"/>
                <a:cs typeface="Century Gothic"/>
              </a:rPr>
              <a:t>č</a:t>
            </a:r>
            <a:r>
              <a:rPr lang="en-US" b="1" dirty="0" err="1" smtClean="0">
                <a:latin typeface="Century Gothic"/>
                <a:cs typeface="Century Gothic"/>
              </a:rPr>
              <a:t>inak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narušavanja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tr</a:t>
            </a:r>
            <a:r>
              <a:rPr lang="ta-IN" b="1" dirty="0" smtClean="0">
                <a:latin typeface="Century Gothic"/>
                <a:cs typeface="Century Gothic"/>
              </a:rPr>
              <a:t>ž</a:t>
            </a:r>
            <a:r>
              <a:rPr lang="en-US" b="1" dirty="0" err="1" smtClean="0">
                <a:latin typeface="Century Gothic"/>
                <a:cs typeface="Century Gothic"/>
              </a:rPr>
              <a:t>išnog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natjecanja</a:t>
            </a:r>
            <a:r>
              <a:rPr lang="en-US" b="1" dirty="0" smtClean="0">
                <a:latin typeface="Century Gothic"/>
                <a:cs typeface="Century Gothic"/>
              </a:rPr>
              <a:t>.</a:t>
            </a:r>
          </a:p>
          <a:p>
            <a:pPr>
              <a:buSzPct val="100000"/>
              <a:buBlip>
                <a:blip r:embed="rId2"/>
              </a:buBlip>
            </a:pPr>
            <a:r>
              <a:rPr lang="en-US" dirty="0" err="1" smtClean="0">
                <a:latin typeface="Century Gothic"/>
                <a:cs typeface="Century Gothic"/>
              </a:rPr>
              <a:t>Sukladno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Uredbi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Komisije</a:t>
            </a:r>
            <a:r>
              <a:rPr lang="en-US" dirty="0" smtClean="0">
                <a:latin typeface="Century Gothic"/>
                <a:cs typeface="Century Gothic"/>
              </a:rPr>
              <a:t> (EU) BR. 1407/2013 od 18. </a:t>
            </a:r>
            <a:r>
              <a:rPr lang="en-US" dirty="0" err="1" smtClean="0">
                <a:latin typeface="Century Gothic"/>
                <a:cs typeface="Century Gothic"/>
              </a:rPr>
              <a:t>prosinca</a:t>
            </a:r>
            <a:r>
              <a:rPr lang="en-US" dirty="0" smtClean="0">
                <a:latin typeface="Century Gothic"/>
                <a:cs typeface="Century Gothic"/>
              </a:rPr>
              <a:t> 2013. o </a:t>
            </a:r>
            <a:r>
              <a:rPr lang="en-US" dirty="0" err="1" smtClean="0">
                <a:latin typeface="Century Gothic"/>
                <a:cs typeface="Century Gothic"/>
              </a:rPr>
              <a:t>primjeni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članaka</a:t>
            </a:r>
            <a:r>
              <a:rPr lang="en-US" dirty="0" smtClean="0">
                <a:latin typeface="Century Gothic"/>
                <a:cs typeface="Century Gothic"/>
              </a:rPr>
              <a:t> 107. </a:t>
            </a:r>
            <a:r>
              <a:rPr lang="en-US" dirty="0" err="1" smtClean="0">
                <a:latin typeface="Century Gothic"/>
                <a:cs typeface="Century Gothic"/>
              </a:rPr>
              <a:t>i</a:t>
            </a:r>
            <a:r>
              <a:rPr lang="en-US" dirty="0" smtClean="0">
                <a:latin typeface="Century Gothic"/>
                <a:cs typeface="Century Gothic"/>
              </a:rPr>
              <a:t> 108. </a:t>
            </a:r>
            <a:r>
              <a:rPr lang="en-US" dirty="0" err="1" smtClean="0">
                <a:latin typeface="Century Gothic"/>
                <a:cs typeface="Century Gothic"/>
              </a:rPr>
              <a:t>Ugovora</a:t>
            </a:r>
            <a:r>
              <a:rPr lang="en-US" dirty="0" smtClean="0">
                <a:latin typeface="Century Gothic"/>
                <a:cs typeface="Century Gothic"/>
              </a:rPr>
              <a:t> o </a:t>
            </a:r>
            <a:r>
              <a:rPr lang="en-US" dirty="0" err="1" smtClean="0">
                <a:latin typeface="Century Gothic"/>
                <a:cs typeface="Century Gothic"/>
              </a:rPr>
              <a:t>funkcioniranju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Europske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unije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na</a:t>
            </a:r>
            <a:r>
              <a:rPr lang="en-US" dirty="0" smtClean="0">
                <a:latin typeface="Century Gothic"/>
                <a:cs typeface="Century Gothic"/>
              </a:rPr>
              <a:t> de </a:t>
            </a:r>
            <a:r>
              <a:rPr lang="en-US" dirty="0" err="1" smtClean="0">
                <a:latin typeface="Century Gothic"/>
                <a:cs typeface="Century Gothic"/>
              </a:rPr>
              <a:t>minimis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potpore</a:t>
            </a:r>
            <a:r>
              <a:rPr lang="en-US" dirty="0" smtClean="0">
                <a:latin typeface="Century Gothic"/>
                <a:cs typeface="Century Gothic"/>
              </a:rPr>
              <a:t>, </a:t>
            </a:r>
            <a:r>
              <a:rPr lang="en-US" dirty="0" err="1" smtClean="0">
                <a:latin typeface="Century Gothic"/>
                <a:cs typeface="Century Gothic"/>
              </a:rPr>
              <a:t>ukupan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iznos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potpore</a:t>
            </a:r>
            <a:r>
              <a:rPr lang="en-US" dirty="0" smtClean="0">
                <a:latin typeface="Century Gothic"/>
                <a:cs typeface="Century Gothic"/>
              </a:rPr>
              <a:t> male </a:t>
            </a:r>
            <a:r>
              <a:rPr lang="en-US" dirty="0" err="1" smtClean="0">
                <a:latin typeface="Century Gothic"/>
                <a:cs typeface="Century Gothic"/>
              </a:rPr>
              <a:t>vrijednosti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dodijeljene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jednom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poduzetniku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b="1" dirty="0" smtClean="0">
                <a:latin typeface="Century Gothic"/>
                <a:cs typeface="Century Gothic"/>
              </a:rPr>
              <a:t>ne </a:t>
            </a:r>
            <a:r>
              <a:rPr lang="en-US" b="1" dirty="0" err="1" smtClean="0">
                <a:latin typeface="Century Gothic"/>
                <a:cs typeface="Century Gothic"/>
              </a:rPr>
              <a:t>smije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premašiti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gornju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granicu</a:t>
            </a:r>
            <a:r>
              <a:rPr lang="en-US" dirty="0" smtClean="0">
                <a:latin typeface="Century Gothic"/>
                <a:cs typeface="Century Gothic"/>
              </a:rPr>
              <a:t> od </a:t>
            </a:r>
            <a:r>
              <a:rPr lang="en-US" b="1" dirty="0" smtClean="0">
                <a:latin typeface="Century Gothic"/>
                <a:cs typeface="Century Gothic"/>
              </a:rPr>
              <a:t>200.000,00 </a:t>
            </a:r>
            <a:r>
              <a:rPr lang="en-US" b="1" dirty="0" err="1" smtClean="0">
                <a:latin typeface="Century Gothic"/>
                <a:cs typeface="Century Gothic"/>
              </a:rPr>
              <a:t>eura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tijekom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err="1" smtClean="0">
                <a:latin typeface="Century Gothic"/>
                <a:cs typeface="Century Gothic"/>
              </a:rPr>
              <a:t>razdoblja</a:t>
            </a:r>
            <a:r>
              <a:rPr lang="en-US" dirty="0" smtClean="0">
                <a:latin typeface="Century Gothic"/>
                <a:cs typeface="Century Gothic"/>
              </a:rPr>
              <a:t> od </a:t>
            </a:r>
            <a:r>
              <a:rPr lang="en-US" b="1" dirty="0" smtClean="0">
                <a:latin typeface="Century Gothic"/>
                <a:cs typeface="Century Gothic"/>
              </a:rPr>
              <a:t>tri </a:t>
            </a:r>
            <a:r>
              <a:rPr lang="en-US" b="1" dirty="0" err="1" smtClean="0">
                <a:latin typeface="Century Gothic"/>
                <a:cs typeface="Century Gothic"/>
              </a:rPr>
              <a:t>fiskalne</a:t>
            </a:r>
            <a:r>
              <a:rPr lang="en-US" b="1" dirty="0" smtClean="0">
                <a:latin typeface="Century Gothic"/>
                <a:cs typeface="Century Gothic"/>
              </a:rPr>
              <a:t> </a:t>
            </a:r>
            <a:r>
              <a:rPr lang="en-US" b="1" dirty="0" err="1" smtClean="0">
                <a:latin typeface="Century Gothic"/>
                <a:cs typeface="Century Gothic"/>
              </a:rPr>
              <a:t>godine</a:t>
            </a:r>
            <a:r>
              <a:rPr lang="en-US" dirty="0" smtClean="0">
                <a:latin typeface="Century Gothic"/>
                <a:cs typeface="Century Gothic"/>
              </a:rPr>
              <a:t>. 	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365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0640"/>
            <a:ext cx="8913813" cy="1055900"/>
          </a:xfrm>
        </p:spPr>
        <p:txBody>
          <a:bodyPr>
            <a:normAutofit fontScale="90000"/>
          </a:bodyPr>
          <a:lstStyle/>
          <a:p>
            <a:r>
              <a:rPr lang="ta-IN" dirty="0" smtClean="0"/>
              <a:t>TKO DODJELJUJE DRŽAVNE POTPORE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19" y="2140338"/>
            <a:ext cx="8238481" cy="4125991"/>
          </a:xfrm>
        </p:spPr>
        <p:txBody>
          <a:bodyPr>
            <a:normAutofit fontScale="70000" lnSpcReduction="20000"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ta-IN" dirty="0" smtClean="0"/>
              <a:t>Ministarstvo poduzetništva i obrta</a:t>
            </a:r>
          </a:p>
          <a:p>
            <a:pPr>
              <a:buSzPct val="100000"/>
              <a:buBlip>
                <a:blip r:embed="rId2"/>
              </a:buBlip>
            </a:pPr>
            <a:r>
              <a:rPr lang="ta-IN" dirty="0" smtClean="0"/>
              <a:t>Hrvatski zavod za zapošljavanje</a:t>
            </a:r>
          </a:p>
          <a:p>
            <a:pPr>
              <a:buSzPct val="100000"/>
              <a:buBlip>
                <a:blip r:embed="rId2"/>
              </a:buBlip>
            </a:pPr>
            <a:r>
              <a:rPr lang="ta-IN" dirty="0" smtClean="0"/>
              <a:t>Ministarstvo turizma</a:t>
            </a:r>
          </a:p>
          <a:p>
            <a:pPr>
              <a:buSzPct val="100000"/>
              <a:buBlip>
                <a:blip r:embed="rId2"/>
              </a:buBlip>
            </a:pPr>
            <a:r>
              <a:rPr lang="ta-IN" dirty="0" smtClean="0"/>
              <a:t>Ministarstvo kulture</a:t>
            </a:r>
          </a:p>
          <a:p>
            <a:pPr>
              <a:buSzPct val="100000"/>
              <a:buBlip>
                <a:blip r:embed="rId2"/>
              </a:buBlip>
            </a:pPr>
            <a:r>
              <a:rPr lang="ta-IN" dirty="0" smtClean="0"/>
              <a:t>Fond za zaštitu okoliša i energetsku učinkovitost</a:t>
            </a:r>
          </a:p>
          <a:p>
            <a:pPr>
              <a:buSzPct val="100000"/>
              <a:buBlip>
                <a:blip r:embed="rId2"/>
              </a:buBlip>
            </a:pPr>
            <a:r>
              <a:rPr lang="ta-IN" dirty="0" smtClean="0"/>
              <a:t>Hrvatski institut za tehnologiju</a:t>
            </a:r>
          </a:p>
          <a:p>
            <a:pPr>
              <a:buSzPct val="100000"/>
              <a:buBlip>
                <a:blip r:embed="rId2"/>
              </a:buBlip>
            </a:pPr>
            <a:r>
              <a:rPr lang="ta-IN" dirty="0" smtClean="0"/>
              <a:t>Ministarstvo regionalnog razvoja i fondova Europske unije</a:t>
            </a:r>
          </a:p>
          <a:p>
            <a:pPr>
              <a:buSzPct val="100000"/>
              <a:buBlip>
                <a:blip r:embed="rId2"/>
              </a:buBlip>
            </a:pPr>
            <a:r>
              <a:rPr lang="ta-IN" dirty="0" smtClean="0"/>
              <a:t>Ministarstvo poljoprivrede</a:t>
            </a:r>
          </a:p>
          <a:p>
            <a:pPr>
              <a:buSzPct val="100000"/>
              <a:buBlip>
                <a:blip r:embed="rId2"/>
              </a:buBlip>
            </a:pPr>
            <a:r>
              <a:rPr lang="ta-IN" dirty="0" smtClean="0"/>
              <a:t>Agencija za plaćanja u poljoprivredi, ribarstvu i ruralnom razvoju</a:t>
            </a:r>
          </a:p>
          <a:p>
            <a:pPr>
              <a:buSzPct val="100000"/>
              <a:buBlip>
                <a:blip r:embed="rId2"/>
              </a:buBlip>
            </a:pPr>
            <a:r>
              <a:rPr lang="ta-IN" dirty="0" smtClean="0"/>
              <a:t>Ministarstvo branitelja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975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PROVJERA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595562"/>
            <a:ext cx="8382000" cy="3670767"/>
          </a:xfrm>
        </p:spPr>
        <p:txBody>
          <a:bodyPr/>
          <a:lstStyle/>
          <a:p>
            <a:pPr marL="0" indent="0">
              <a:buNone/>
            </a:pPr>
            <a:r>
              <a:rPr lang="ta-IN" sz="2400" dirty="0" smtClean="0"/>
              <a:t>Na koje dvije vrste se dijele bespovratne</a:t>
            </a:r>
          </a:p>
          <a:p>
            <a:pPr marL="0" indent="0">
              <a:buNone/>
            </a:pPr>
            <a:r>
              <a:rPr lang="ta-IN" sz="2400"/>
              <a:t>p</a:t>
            </a:r>
            <a:r>
              <a:rPr lang="ta-IN" sz="2400" smtClean="0"/>
              <a:t>otpore</a:t>
            </a:r>
            <a:r>
              <a:rPr lang="ta-IN" sz="2400" dirty="0" smtClean="0"/>
              <a:t>?</a:t>
            </a:r>
          </a:p>
          <a:p>
            <a:pPr marL="0" indent="0">
              <a:buNone/>
            </a:pPr>
            <a:endParaRPr lang="ta-IN" sz="2400" dirty="0" smtClean="0"/>
          </a:p>
          <a:p>
            <a:pPr marL="0" indent="0">
              <a:buNone/>
            </a:pPr>
            <a:r>
              <a:rPr lang="ta-IN" sz="2400" dirty="0" smtClean="0"/>
              <a:t>Nabrojite barem tri pružatelja bespovratnih potpora.</a:t>
            </a:r>
          </a:p>
          <a:p>
            <a:endParaRPr lang="ta-IN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upitni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2933700"/>
            <a:ext cx="16764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8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6966"/>
            <a:ext cx="8913813" cy="978151"/>
          </a:xfrm>
        </p:spPr>
        <p:txBody>
          <a:bodyPr>
            <a:normAutofit/>
          </a:bodyPr>
          <a:lstStyle/>
          <a:p>
            <a:r>
              <a:rPr lang="hr-HR" sz="2800" dirty="0"/>
              <a:t>HRVATSKA BANKA ZA OBNOVU I </a:t>
            </a:r>
            <a:r>
              <a:rPr lang="hr-HR" sz="2800" dirty="0" smtClean="0"/>
              <a:t>RAZVITAK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40" y="2029296"/>
            <a:ext cx="8213960" cy="4237033"/>
          </a:xfrm>
        </p:spPr>
        <p:txBody>
          <a:bodyPr/>
          <a:lstStyle/>
          <a:p>
            <a:pPr lvl="0">
              <a:buSzPct val="100000"/>
              <a:buBlip>
                <a:blip r:embed="rId2"/>
              </a:buBlip>
            </a:pPr>
            <a:r>
              <a:rPr lang="hr-HR" dirty="0"/>
              <a:t>financiranje obnove i razvitka hrvatskoga gospodarstva, </a:t>
            </a:r>
            <a:endParaRPr lang="en-US" dirty="0"/>
          </a:p>
          <a:p>
            <a:pPr lvl="0">
              <a:buSzPct val="100000"/>
              <a:buBlip>
                <a:blip r:embed="rId2"/>
              </a:buBlip>
            </a:pPr>
            <a:r>
              <a:rPr lang="hr-HR" dirty="0"/>
              <a:t>financiranje infrastrukture, </a:t>
            </a:r>
            <a:endParaRPr lang="en-US" dirty="0"/>
          </a:p>
          <a:p>
            <a:pPr lvl="0">
              <a:buSzPct val="100000"/>
              <a:buBlip>
                <a:blip r:embed="rId2"/>
              </a:buBlip>
            </a:pPr>
            <a:r>
              <a:rPr lang="hr-HR" dirty="0"/>
              <a:t>poticanje izvoza, </a:t>
            </a:r>
            <a:endParaRPr lang="en-US" dirty="0"/>
          </a:p>
          <a:p>
            <a:pPr lvl="0">
              <a:buSzPct val="100000"/>
              <a:buBlip>
                <a:blip r:embed="rId2"/>
              </a:buBlip>
            </a:pPr>
            <a:r>
              <a:rPr lang="hr-HR" dirty="0"/>
              <a:t>potpora razvitku malog i srednjeg poduzetništva, </a:t>
            </a:r>
            <a:endParaRPr lang="en-US" dirty="0"/>
          </a:p>
          <a:p>
            <a:pPr lvl="0">
              <a:buSzPct val="100000"/>
              <a:buBlip>
                <a:blip r:embed="rId2"/>
              </a:buBlip>
            </a:pPr>
            <a:r>
              <a:rPr lang="hr-HR" dirty="0"/>
              <a:t>poticanje zaštite okoliša, </a:t>
            </a:r>
            <a:endParaRPr lang="en-US" dirty="0"/>
          </a:p>
          <a:p>
            <a:pPr lvl="0">
              <a:buSzPct val="100000"/>
              <a:buBlip>
                <a:blip r:embed="rId2"/>
              </a:buBlip>
            </a:pPr>
            <a:r>
              <a:rPr lang="hr-HR" dirty="0"/>
              <a:t>osiguranje izvoza hrvatskih roba i usluga od netržišnih rizika</a:t>
            </a:r>
            <a:r>
              <a:rPr lang="hr-H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37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HBO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02" r="-59802"/>
          <a:stretch>
            <a:fillRect/>
          </a:stretch>
        </p:blipFill>
        <p:spPr>
          <a:xfrm>
            <a:off x="262769" y="467176"/>
            <a:ext cx="8462131" cy="6073290"/>
          </a:xfrm>
        </p:spPr>
      </p:pic>
    </p:spTree>
    <p:extLst>
      <p:ext uri="{BB962C8B-B14F-4D97-AF65-F5344CB8AC3E}">
        <p14:creationId xmlns:p14="http://schemas.microsoft.com/office/powerpoint/2010/main" val="2407618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514</TotalTime>
  <Words>1615</Words>
  <Application>Microsoft Macintosh PowerPoint</Application>
  <PresentationFormat>On-screen Show (4:3)</PresentationFormat>
  <Paragraphs>168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Perception</vt:lpstr>
      <vt:lpstr>SVE ŠTO ŽELIM ZNATI O BESPOVRATNIM SREDSTVIMA</vt:lpstr>
      <vt:lpstr>MODULI</vt:lpstr>
      <vt:lpstr> Plan i specifikacija radionice: </vt:lpstr>
      <vt:lpstr>GLAVNI CILJEVI RADIONICE:</vt:lpstr>
      <vt:lpstr>BESPOVRATNE POTPORE</vt:lpstr>
      <vt:lpstr>TKO DODJELJUJE DRŽAVNE POTPORE</vt:lpstr>
      <vt:lpstr>PROVJERA</vt:lpstr>
      <vt:lpstr>HRVATSKA BANKA ZA OBNOVU I RAZVITAK</vt:lpstr>
      <vt:lpstr>PowerPoint Presentation</vt:lpstr>
      <vt:lpstr>MIKROKREDITIRANJE UZ POTPORU EU</vt:lpstr>
      <vt:lpstr>MIKROKREDITIRANJE UZ POTPORU EU</vt:lpstr>
      <vt:lpstr>Hrvatska agencija za malo gospodarstvo, inovacije i investicije </vt:lpstr>
      <vt:lpstr>MIKROKREDITIRANJE</vt:lpstr>
      <vt:lpstr>AGENCIJA ZA ELEKTRONIČKE MEDIJE</vt:lpstr>
      <vt:lpstr>PROVJERA</vt:lpstr>
      <vt:lpstr>HZZ – POTPORE ZA ZAPOŠLJAVANJE</vt:lpstr>
      <vt:lpstr>HZZ - POTPORA MALE VRIJEDNOSTI ZA SAMOZAPOŠLJAVANJE:</vt:lpstr>
      <vt:lpstr>HZZ - POTPORE ZA USAVRŠAVANJE:</vt:lpstr>
      <vt:lpstr>HZZ - OBRAZOVANJE NEZAPOSLENIH:</vt:lpstr>
      <vt:lpstr>HZZ - STRUČNO OSPOSOBLJAVANJE ZA RAD BEZ ZASNIVANJA RADNOG ODNOSA:</vt:lpstr>
      <vt:lpstr>HZZ - JAVNI RADOVI </vt:lpstr>
      <vt:lpstr>HZZ - JAVNI RADOVI </vt:lpstr>
      <vt:lpstr>HZZ - MJERE ZA OČUVANJE RADNIH MJESTA</vt:lpstr>
      <vt:lpstr>PROVJERA</vt:lpstr>
      <vt:lpstr>GRAD ZAGREB</vt:lpstr>
      <vt:lpstr>SUFINANCIRANJE KAMATA</vt:lpstr>
      <vt:lpstr>SUFINANCIRANJE</vt:lpstr>
      <vt:lpstr>POTPORE OBRTNICIMA</vt:lpstr>
      <vt:lpstr>PowerPoint Presentation</vt:lpstr>
      <vt:lpstr>PowerPoint Presentation</vt:lpstr>
      <vt:lpstr>PowerPoint Presentation</vt:lpstr>
      <vt:lpstr>PowerPoint Presentation</vt:lpstr>
      <vt:lpstr>ZAGREBAČKA ŽUPANIJA</vt:lpstr>
      <vt:lpstr> ŠTO SE DODJELJUJE MALIM PODUZETNICIMA I OBRTNICIMA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PITANJA?</vt:lpstr>
      <vt:lpstr>HVALA NA PAŽNJI!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 ŠTO ŽELIM ZNATI O BESPOVRATNIM SREDSTVIMA</dc:title>
  <dc:creator>Nives Novak</dc:creator>
  <cp:lastModifiedBy>Nives Novak</cp:lastModifiedBy>
  <cp:revision>58</cp:revision>
  <dcterms:created xsi:type="dcterms:W3CDTF">2015-05-21T10:33:25Z</dcterms:created>
  <dcterms:modified xsi:type="dcterms:W3CDTF">2015-05-22T14:29:04Z</dcterms:modified>
</cp:coreProperties>
</file>