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98" r:id="rId2"/>
    <p:sldId id="256" r:id="rId3"/>
    <p:sldId id="259" r:id="rId4"/>
    <p:sldId id="257" r:id="rId5"/>
    <p:sldId id="276" r:id="rId6"/>
    <p:sldId id="307" r:id="rId7"/>
    <p:sldId id="277" r:id="rId8"/>
    <p:sldId id="306" r:id="rId9"/>
    <p:sldId id="308" r:id="rId10"/>
    <p:sldId id="278" r:id="rId11"/>
    <p:sldId id="295" r:id="rId12"/>
    <p:sldId id="309" r:id="rId13"/>
    <p:sldId id="279" r:id="rId14"/>
    <p:sldId id="274" r:id="rId15"/>
    <p:sldId id="275" r:id="rId16"/>
    <p:sldId id="272" r:id="rId17"/>
    <p:sldId id="280" r:id="rId18"/>
    <p:sldId id="310" r:id="rId19"/>
    <p:sldId id="284" r:id="rId20"/>
    <p:sldId id="285" r:id="rId21"/>
    <p:sldId id="303" r:id="rId22"/>
    <p:sldId id="29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1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28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EEB5-DBD7-5043-8937-0B222C0EF1CD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59BB-FA92-2143-9757-64C37D9857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B39EEB5-DBD7-5043-8937-0B222C0EF1CD}" type="datetimeFigureOut">
              <a:rPr lang="en-US" smtClean="0"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59BB-FA92-2143-9757-64C37D9857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EEB5-DBD7-5043-8937-0B222C0EF1CD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B39EEB5-DBD7-5043-8937-0B222C0EF1CD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B39EEB5-DBD7-5043-8937-0B222C0EF1CD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EEB5-DBD7-5043-8937-0B222C0EF1CD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59BB-FA92-2143-9757-64C37D9857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EEB5-DBD7-5043-8937-0B222C0EF1CD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59BB-FA92-2143-9757-64C37D9857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EEB5-DBD7-5043-8937-0B222C0EF1CD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59BB-FA92-2143-9757-64C37D9857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EEB5-DBD7-5043-8937-0B222C0EF1CD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ta-IN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EEB5-DBD7-5043-8937-0B222C0EF1CD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59BB-FA92-2143-9757-64C37D9857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B39EEB5-DBD7-5043-8937-0B222C0EF1CD}" type="datetimeFigureOut">
              <a:rPr lang="en-US" smtClean="0"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59BB-FA92-2143-9757-64C37D9857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B39EEB5-DBD7-5043-8937-0B222C0EF1CD}" type="datetimeFigureOut">
              <a:rPr lang="en-US" smtClean="0"/>
              <a:t>6/8/15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59BB-FA92-2143-9757-64C37D98571A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EEB5-DBD7-5043-8937-0B222C0EF1CD}" type="datetimeFigureOut">
              <a:rPr lang="en-US" smtClean="0"/>
              <a:t>6/8/15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59BB-FA92-2143-9757-64C37D9857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EEB5-DBD7-5043-8937-0B222C0EF1CD}" type="datetimeFigureOut">
              <a:rPr lang="en-US" smtClean="0"/>
              <a:t>6/8/15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59BB-FA92-2143-9757-64C37D9857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B39EEB5-DBD7-5043-8937-0B222C0EF1CD}" type="datetimeFigureOut">
              <a:rPr lang="en-US" smtClean="0"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859BB-FA92-2143-9757-64C37D9857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ta-IN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39EEB5-DBD7-5043-8937-0B222C0EF1CD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B0859BB-FA92-2143-9757-64C37D98571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a-IN" sz="2200" dirty="0" smtClean="0"/>
              <a:t>OBRASCI PROJEKTNE PRIJAVE</a:t>
            </a:r>
            <a:endParaRPr lang="en-US" sz="2200" dirty="0"/>
          </a:p>
        </p:txBody>
      </p:sp>
      <p:pic>
        <p:nvPicPr>
          <p:cNvPr id="5" name="Picture 4" descr="prosperik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70" y="4238842"/>
            <a:ext cx="5054049" cy="1164527"/>
          </a:xfrm>
          <a:prstGeom prst="rect">
            <a:avLst/>
          </a:prstGeom>
        </p:spPr>
      </p:pic>
      <p:pic>
        <p:nvPicPr>
          <p:cNvPr id="8" name="Picture 7" descr="BALTAZ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95" y="666315"/>
            <a:ext cx="1219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7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RELEVANTNOST I ULOGA OSTALIH DEFINIRANIH DIONIKA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2595562"/>
            <a:ext cx="8102600" cy="3670767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+mj-ea"/>
              <a:buAutoNum type="circleNumDbPlain"/>
            </a:pPr>
            <a:r>
              <a:rPr lang="hr-HR" sz="2400" i="1" dirty="0" smtClean="0">
                <a:latin typeface="Century Gothic"/>
                <a:cs typeface="Century Gothic"/>
              </a:rPr>
              <a:t>Opi</a:t>
            </a:r>
            <a:r>
              <a:rPr lang="ta-IN" sz="2400" i="1" dirty="0" smtClean="0">
                <a:latin typeface="Century Gothic"/>
                <a:cs typeface="Century Gothic"/>
              </a:rPr>
              <a:t>sati</a:t>
            </a:r>
            <a:r>
              <a:rPr lang="hr-HR" sz="2400" i="1" dirty="0" smtClean="0">
                <a:latin typeface="Century Gothic"/>
                <a:cs typeface="Century Gothic"/>
              </a:rPr>
              <a:t> </a:t>
            </a:r>
            <a:r>
              <a:rPr lang="hr-HR" sz="2400" i="1" dirty="0">
                <a:latin typeface="Century Gothic"/>
                <a:cs typeface="Century Gothic"/>
              </a:rPr>
              <a:t>i </a:t>
            </a:r>
            <a:r>
              <a:rPr lang="hr-HR" sz="2400" i="1" dirty="0" smtClean="0">
                <a:latin typeface="Century Gothic"/>
                <a:cs typeface="Century Gothic"/>
              </a:rPr>
              <a:t>pojasnit</a:t>
            </a:r>
            <a:r>
              <a:rPr lang="ta-IN" sz="2400" i="1" dirty="0" smtClean="0">
                <a:latin typeface="Century Gothic"/>
                <a:cs typeface="Century Gothic"/>
              </a:rPr>
              <a:t>i</a:t>
            </a:r>
            <a:r>
              <a:rPr lang="hr-HR" sz="2400" i="1" dirty="0" smtClean="0">
                <a:latin typeface="Century Gothic"/>
                <a:cs typeface="Century Gothic"/>
              </a:rPr>
              <a:t> </a:t>
            </a:r>
            <a:r>
              <a:rPr lang="hr-HR" sz="2400" i="1" dirty="0">
                <a:latin typeface="Century Gothic"/>
                <a:cs typeface="Century Gothic"/>
              </a:rPr>
              <a:t>na koji </a:t>
            </a:r>
            <a:r>
              <a:rPr lang="hr-HR" sz="2400" i="1" dirty="0" smtClean="0">
                <a:latin typeface="Century Gothic"/>
                <a:cs typeface="Century Gothic"/>
              </a:rPr>
              <a:t>na</a:t>
            </a:r>
            <a:r>
              <a:rPr lang="ta-IN" sz="2400" i="1" dirty="0" smtClean="0">
                <a:latin typeface="Century Gothic"/>
                <a:cs typeface="Century Gothic"/>
              </a:rPr>
              <a:t>č</a:t>
            </a:r>
            <a:r>
              <a:rPr lang="hr-HR" sz="2400" i="1" dirty="0" smtClean="0">
                <a:latin typeface="Century Gothic"/>
                <a:cs typeface="Century Gothic"/>
              </a:rPr>
              <a:t>in s</a:t>
            </a:r>
            <a:r>
              <a:rPr lang="ta-IN" sz="2400" i="1" dirty="0" smtClean="0">
                <a:latin typeface="Century Gothic"/>
                <a:cs typeface="Century Gothic"/>
              </a:rPr>
              <a:t>u</a:t>
            </a:r>
            <a:r>
              <a:rPr lang="hr-HR" sz="2400" i="1" dirty="0" smtClean="0">
                <a:latin typeface="Century Gothic"/>
                <a:cs typeface="Century Gothic"/>
              </a:rPr>
              <a:t> prepozna</a:t>
            </a:r>
            <a:r>
              <a:rPr lang="ta-IN" sz="2400" i="1" dirty="0" smtClean="0">
                <a:latin typeface="Century Gothic"/>
                <a:cs typeface="Century Gothic"/>
              </a:rPr>
              <a:t>ti</a:t>
            </a:r>
            <a:r>
              <a:rPr lang="hr-HR" sz="2400" i="1" dirty="0" smtClean="0">
                <a:latin typeface="Century Gothic"/>
                <a:cs typeface="Century Gothic"/>
              </a:rPr>
              <a:t> pojedin</a:t>
            </a:r>
            <a:r>
              <a:rPr lang="ta-IN" sz="2400" i="1" dirty="0" smtClean="0">
                <a:latin typeface="Century Gothic"/>
                <a:cs typeface="Century Gothic"/>
              </a:rPr>
              <a:t>i</a:t>
            </a:r>
            <a:r>
              <a:rPr lang="hr-HR" sz="2400" i="1" dirty="0" smtClean="0">
                <a:latin typeface="Century Gothic"/>
                <a:cs typeface="Century Gothic"/>
              </a:rPr>
              <a:t> interes</a:t>
            </a:r>
            <a:r>
              <a:rPr lang="ta-IN" sz="2400" i="1" dirty="0" smtClean="0">
                <a:latin typeface="Century Gothic"/>
                <a:cs typeface="Century Gothic"/>
              </a:rPr>
              <a:t>i</a:t>
            </a:r>
            <a:r>
              <a:rPr lang="hr-HR" sz="2400" i="1" dirty="0" smtClean="0">
                <a:latin typeface="Century Gothic"/>
                <a:cs typeface="Century Gothic"/>
              </a:rPr>
              <a:t> </a:t>
            </a:r>
            <a:r>
              <a:rPr lang="hr-HR" sz="2400" i="1" dirty="0">
                <a:latin typeface="Century Gothic"/>
                <a:cs typeface="Century Gothic"/>
              </a:rPr>
              <a:t>i </a:t>
            </a:r>
            <a:r>
              <a:rPr lang="hr-HR" sz="2400" i="1" dirty="0" smtClean="0">
                <a:latin typeface="Century Gothic"/>
                <a:cs typeface="Century Gothic"/>
              </a:rPr>
              <a:t>problem</a:t>
            </a:r>
            <a:r>
              <a:rPr lang="ta-IN" sz="2400" i="1" dirty="0" smtClean="0">
                <a:latin typeface="Century Gothic"/>
                <a:cs typeface="Century Gothic"/>
              </a:rPr>
              <a:t>i</a:t>
            </a:r>
            <a:r>
              <a:rPr lang="hr-HR" sz="2400" i="1" dirty="0" smtClean="0">
                <a:latin typeface="Century Gothic"/>
                <a:cs typeface="Century Gothic"/>
              </a:rPr>
              <a:t> </a:t>
            </a:r>
            <a:r>
              <a:rPr lang="hr-HR" sz="2400" i="1" dirty="0">
                <a:latin typeface="Century Gothic"/>
                <a:cs typeface="Century Gothic"/>
              </a:rPr>
              <a:t>pojedinih drugih dionika, kao i na koji </a:t>
            </a:r>
            <a:r>
              <a:rPr lang="ta-IN" sz="2400" i="1" dirty="0" smtClean="0">
                <a:latin typeface="Century Gothic"/>
                <a:cs typeface="Century Gothic"/>
              </a:rPr>
              <a:t>će </a:t>
            </a:r>
            <a:r>
              <a:rPr lang="hr-HR" sz="2400" i="1" dirty="0" smtClean="0">
                <a:latin typeface="Century Gothic"/>
                <a:cs typeface="Century Gothic"/>
              </a:rPr>
              <a:t>se </a:t>
            </a:r>
            <a:r>
              <a:rPr lang="hr-HR" sz="2400" i="1" dirty="0">
                <a:latin typeface="Century Gothic"/>
                <a:cs typeface="Century Gothic"/>
              </a:rPr>
              <a:t>način </a:t>
            </a:r>
            <a:r>
              <a:rPr lang="hr-HR" sz="2400" i="1" dirty="0" smtClean="0">
                <a:latin typeface="Century Gothic"/>
                <a:cs typeface="Century Gothic"/>
              </a:rPr>
              <a:t>problemi </a:t>
            </a:r>
            <a:r>
              <a:rPr lang="hr-HR" sz="2400" i="1" dirty="0">
                <a:latin typeface="Century Gothic"/>
                <a:cs typeface="Century Gothic"/>
              </a:rPr>
              <a:t>i potrebe identificiranih drugih </a:t>
            </a:r>
            <a:r>
              <a:rPr lang="hr-HR" sz="2400" i="1" dirty="0" smtClean="0">
                <a:latin typeface="Century Gothic"/>
                <a:cs typeface="Century Gothic"/>
              </a:rPr>
              <a:t>dionika</a:t>
            </a:r>
            <a:r>
              <a:rPr lang="ta-IN" sz="2400" i="1" dirty="0" smtClean="0">
                <a:latin typeface="Century Gothic"/>
                <a:cs typeface="Century Gothic"/>
              </a:rPr>
              <a:t> </a:t>
            </a:r>
            <a:r>
              <a:rPr lang="hr-HR" sz="2400" i="1" dirty="0" smtClean="0">
                <a:latin typeface="Century Gothic"/>
                <a:cs typeface="Century Gothic"/>
              </a:rPr>
              <a:t>rješavati </a:t>
            </a:r>
            <a:r>
              <a:rPr lang="hr-HR" sz="2400" i="1" dirty="0">
                <a:latin typeface="Century Gothic"/>
                <a:cs typeface="Century Gothic"/>
              </a:rPr>
              <a:t>(ili sudjelovati u rješavanju) projektnim prijedlogom.</a:t>
            </a:r>
            <a:endParaRPr lang="en-US" sz="2400" i="1" dirty="0">
              <a:latin typeface="Century Gothic"/>
              <a:cs typeface="Century Gothic"/>
            </a:endParaRPr>
          </a:p>
          <a:p>
            <a:pPr marL="457200" indent="-457200">
              <a:buFont typeface="+mj-ea"/>
              <a:buAutoNum type="circleNumDbPlain"/>
            </a:pPr>
            <a:r>
              <a:rPr lang="hr-HR" sz="2400" i="1" dirty="0" smtClean="0">
                <a:latin typeface="Century Gothic"/>
                <a:cs typeface="Century Gothic"/>
              </a:rPr>
              <a:t>Drugi </a:t>
            </a:r>
            <a:r>
              <a:rPr lang="hr-HR" sz="2400" i="1" dirty="0">
                <a:latin typeface="Century Gothic"/>
                <a:cs typeface="Century Gothic"/>
              </a:rPr>
              <a:t>dionici projekta mogu biti </a:t>
            </a:r>
            <a:r>
              <a:rPr lang="hr-HR" sz="2400" i="1" dirty="0" smtClean="0">
                <a:latin typeface="Century Gothic"/>
                <a:cs typeface="Century Gothic"/>
              </a:rPr>
              <a:t>razli</a:t>
            </a:r>
            <a:r>
              <a:rPr lang="ta-IN" sz="2400" i="1" dirty="0" smtClean="0">
                <a:latin typeface="Century Gothic"/>
                <a:cs typeface="Century Gothic"/>
              </a:rPr>
              <a:t>č</a:t>
            </a:r>
            <a:r>
              <a:rPr lang="hr-HR" sz="2400" i="1" dirty="0" smtClean="0">
                <a:latin typeface="Century Gothic"/>
                <a:cs typeface="Century Gothic"/>
              </a:rPr>
              <a:t>ite </a:t>
            </a:r>
            <a:r>
              <a:rPr lang="hr-HR" sz="2400" i="1" dirty="0">
                <a:latin typeface="Century Gothic"/>
                <a:cs typeface="Century Gothic"/>
              </a:rPr>
              <a:t>skupine, organizacije, </a:t>
            </a:r>
            <a:r>
              <a:rPr lang="hr-HR" sz="2400" i="1" dirty="0" smtClean="0">
                <a:latin typeface="Century Gothic"/>
                <a:cs typeface="Century Gothic"/>
              </a:rPr>
              <a:t>trgova</a:t>
            </a:r>
            <a:r>
              <a:rPr lang="ta-IN" sz="2400" i="1" dirty="0" smtClean="0">
                <a:latin typeface="Century Gothic"/>
                <a:cs typeface="Century Gothic"/>
              </a:rPr>
              <a:t>č</a:t>
            </a:r>
            <a:r>
              <a:rPr lang="hr-HR" sz="2400" i="1" dirty="0" smtClean="0">
                <a:latin typeface="Century Gothic"/>
                <a:cs typeface="Century Gothic"/>
              </a:rPr>
              <a:t>ka </a:t>
            </a:r>
            <a:r>
              <a:rPr lang="hr-HR" sz="2400" i="1" dirty="0">
                <a:latin typeface="Century Gothic"/>
                <a:cs typeface="Century Gothic"/>
              </a:rPr>
              <a:t>društva ili pojedinci u lokalnoj zajednici koji imaju ili mogu imati značajan interes u projektu. </a:t>
            </a:r>
            <a:endParaRPr lang="ta-IN" sz="2400" i="1" dirty="0" smtClean="0">
              <a:latin typeface="Century Gothic"/>
              <a:cs typeface="Century Gothic"/>
            </a:endParaRPr>
          </a:p>
          <a:p>
            <a:pPr marL="457200" indent="-457200">
              <a:buFont typeface="+mj-ea"/>
              <a:buAutoNum type="circleNumDbPlain"/>
            </a:pPr>
            <a:r>
              <a:rPr lang="ta-IN" sz="2400" i="1" dirty="0" smtClean="0">
                <a:latin typeface="Century Gothic"/>
                <a:cs typeface="Century Gothic"/>
              </a:rPr>
              <a:t>R</a:t>
            </a:r>
            <a:r>
              <a:rPr lang="hr-HR" sz="2400" i="1" dirty="0" smtClean="0">
                <a:latin typeface="Century Gothic"/>
                <a:cs typeface="Century Gothic"/>
              </a:rPr>
              <a:t>azli</a:t>
            </a:r>
            <a:r>
              <a:rPr lang="ta-IN" sz="2400" i="1" dirty="0" smtClean="0">
                <a:latin typeface="Century Gothic"/>
                <a:cs typeface="Century Gothic"/>
              </a:rPr>
              <a:t>č</a:t>
            </a:r>
            <a:r>
              <a:rPr lang="hr-HR" sz="2400" i="1" dirty="0" smtClean="0">
                <a:latin typeface="Century Gothic"/>
                <a:cs typeface="Century Gothic"/>
              </a:rPr>
              <a:t>iti </a:t>
            </a:r>
            <a:r>
              <a:rPr lang="hr-HR" sz="2400" i="1" dirty="0">
                <a:latin typeface="Century Gothic"/>
                <a:cs typeface="Century Gothic"/>
              </a:rPr>
              <a:t>dionici imaju i različite interese, kapacitete i probleme koje je potrebno analizirati. Potrebno je jasno </a:t>
            </a:r>
            <a:r>
              <a:rPr lang="hr-HR" sz="2400" i="1" dirty="0" smtClean="0">
                <a:latin typeface="Century Gothic"/>
                <a:cs typeface="Century Gothic"/>
              </a:rPr>
              <a:t>obrazlo</a:t>
            </a:r>
            <a:r>
              <a:rPr lang="ta-IN" sz="2400" i="1" dirty="0" smtClean="0">
                <a:latin typeface="Century Gothic"/>
                <a:cs typeface="Century Gothic"/>
              </a:rPr>
              <a:t>ž</a:t>
            </a:r>
            <a:r>
              <a:rPr lang="hr-HR" sz="2400" i="1" dirty="0" smtClean="0">
                <a:latin typeface="Century Gothic"/>
                <a:cs typeface="Century Gothic"/>
              </a:rPr>
              <a:t>iti uklju</a:t>
            </a:r>
            <a:r>
              <a:rPr lang="ta-IN" sz="2400" i="1" dirty="0" smtClean="0">
                <a:latin typeface="Century Gothic"/>
                <a:cs typeface="Century Gothic"/>
              </a:rPr>
              <a:t>č</a:t>
            </a:r>
            <a:r>
              <a:rPr lang="hr-HR" sz="2400" i="1" dirty="0" smtClean="0">
                <a:latin typeface="Century Gothic"/>
                <a:cs typeface="Century Gothic"/>
              </a:rPr>
              <a:t>enost </a:t>
            </a:r>
            <a:r>
              <a:rPr lang="hr-HR" sz="2400" i="1" dirty="0">
                <a:latin typeface="Century Gothic"/>
                <a:cs typeface="Century Gothic"/>
              </a:rPr>
              <a:t>svih drugih dionika u projektu,  njihov oblik sudjelovanja  (npr. prijavitelj, partner, odnosno dionik na operativnoj razini, ostali na koje projekt utječe itd.)  kao i pojasniti točnu ulogu u provedbi projektnih aktivnosti  te stav dionika prema projektu (pozitivan stav,  neutralan stav, negativan stav). </a:t>
            </a:r>
            <a:endParaRPr lang="ta-IN" sz="2400" i="1" dirty="0" smtClean="0">
              <a:latin typeface="Century Gothic"/>
              <a:cs typeface="Century Gothic"/>
            </a:endParaRPr>
          </a:p>
          <a:p>
            <a:pPr marL="457200" indent="-457200">
              <a:buFont typeface="+mj-ea"/>
              <a:buAutoNum type="circleNumDbPlain"/>
            </a:pPr>
            <a:r>
              <a:rPr lang="ta-IN" sz="2400" i="1" dirty="0" smtClean="0">
                <a:latin typeface="Century Gothic"/>
                <a:cs typeface="Century Gothic"/>
              </a:rPr>
              <a:t>I</a:t>
            </a:r>
            <a:r>
              <a:rPr lang="hr-HR" sz="2400" i="1" dirty="0" smtClean="0">
                <a:latin typeface="Century Gothic"/>
                <a:cs typeface="Century Gothic"/>
              </a:rPr>
              <a:t>dentificirani </a:t>
            </a:r>
            <a:r>
              <a:rPr lang="hr-HR" sz="2400" i="1" dirty="0">
                <a:latin typeface="Century Gothic"/>
                <a:cs typeface="Century Gothic"/>
              </a:rPr>
              <a:t>dionici u projektu mogu imati značajnu ulogu u ostvarenju održivosti projekta, kao i široj primjeni rezultata projekta.</a:t>
            </a:r>
            <a:endParaRPr lang="en-US" sz="2400" i="1" dirty="0">
              <a:latin typeface="Century Gothic"/>
              <a:cs typeface="Century Gothic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06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PROVJERA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595562"/>
            <a:ext cx="8382000" cy="3670767"/>
          </a:xfrm>
        </p:spPr>
        <p:txBody>
          <a:bodyPr/>
          <a:lstStyle/>
          <a:p>
            <a:pPr marL="0" indent="0">
              <a:buNone/>
            </a:pPr>
            <a:r>
              <a:rPr lang="ta-IN" sz="2400" dirty="0" smtClean="0"/>
              <a:t>Što se navodi u analizi problema </a:t>
            </a:r>
          </a:p>
          <a:p>
            <a:pPr marL="0" indent="0">
              <a:buNone/>
            </a:pPr>
            <a:r>
              <a:rPr lang="ta-IN" sz="2400" dirty="0" smtClean="0"/>
              <a:t>projektnog prijedloga?</a:t>
            </a:r>
            <a:endParaRPr lang="ta-IN" sz="2400" dirty="0" smtClean="0"/>
          </a:p>
          <a:p>
            <a:pPr marL="0" indent="0">
              <a:buNone/>
            </a:pPr>
            <a:endParaRPr lang="ta-IN" sz="2400" dirty="0" smtClean="0"/>
          </a:p>
          <a:p>
            <a:pPr marL="0" indent="0">
              <a:buNone/>
            </a:pPr>
            <a:r>
              <a:rPr lang="ta-IN" sz="2400" dirty="0" smtClean="0"/>
              <a:t>Razlika između ciljne skupine i krajnjih korisnika.</a:t>
            </a:r>
            <a:endParaRPr lang="ta-IN" sz="2400" dirty="0" smtClean="0"/>
          </a:p>
          <a:p>
            <a:endParaRPr lang="ta-IN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upitnik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2933700"/>
            <a:ext cx="16764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78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niranje aktivnosti metodologija raspored u vremenu 102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00" y="698500"/>
            <a:ext cx="8788400" cy="5562599"/>
          </a:xfrm>
        </p:spPr>
      </p:pic>
    </p:spTree>
    <p:extLst>
      <p:ext uri="{BB962C8B-B14F-4D97-AF65-F5344CB8AC3E}">
        <p14:creationId xmlns:p14="http://schemas.microsoft.com/office/powerpoint/2010/main" val="11007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a-IN" dirty="0" smtClean="0"/>
              <a:t>OPIS AKTIVNOSTI/ELEMENATA PROJEKTA</a:t>
            </a:r>
            <a:endParaRPr lang="en-US" dirty="0"/>
          </a:p>
        </p:txBody>
      </p:sp>
      <p:pic>
        <p:nvPicPr>
          <p:cNvPr id="4" name="Content Placeholder 3" descr="Screen Shot 2015-06-08 at 2.13.3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836" b="-54836"/>
          <a:stretch>
            <a:fillRect/>
          </a:stretch>
        </p:blipFill>
        <p:spPr>
          <a:xfrm>
            <a:off x="495300" y="2595563"/>
            <a:ext cx="8229600" cy="3670300"/>
          </a:xfrm>
        </p:spPr>
      </p:pic>
    </p:spTree>
    <p:extLst>
      <p:ext uri="{BB962C8B-B14F-4D97-AF65-F5344CB8AC3E}">
        <p14:creationId xmlns:p14="http://schemas.microsoft.com/office/powerpoint/2010/main" val="309660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a-IN" dirty="0" smtClean="0"/>
              <a:t>UPRAVLJAČKI I PROVEDBENI KAPACITETI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413000"/>
            <a:ext cx="8191500" cy="3853329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+mj-ea"/>
              <a:buAutoNum type="circleNumDbPlain"/>
            </a:pPr>
            <a:r>
              <a:rPr lang="hr-HR" i="1" dirty="0" smtClean="0">
                <a:latin typeface="Century Gothic"/>
                <a:cs typeface="Century Gothic"/>
              </a:rPr>
              <a:t>Opi</a:t>
            </a:r>
            <a:r>
              <a:rPr lang="ta-IN" i="1" dirty="0" smtClean="0">
                <a:latin typeface="Century Gothic"/>
                <a:cs typeface="Century Gothic"/>
              </a:rPr>
              <a:t>sati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svrhu i strateške ciljeve </a:t>
            </a:r>
            <a:r>
              <a:rPr lang="ta-IN" i="1" dirty="0" smtClean="0">
                <a:latin typeface="Century Gothic"/>
                <a:cs typeface="Century Gothic"/>
              </a:rPr>
              <a:t>prijavitelja</a:t>
            </a:r>
            <a:r>
              <a:rPr lang="hr-HR" i="1" dirty="0" smtClean="0">
                <a:latin typeface="Century Gothic"/>
                <a:cs typeface="Century Gothic"/>
              </a:rPr>
              <a:t>, </a:t>
            </a:r>
            <a:r>
              <a:rPr lang="hr-HR" i="1" dirty="0">
                <a:latin typeface="Century Gothic"/>
                <a:cs typeface="Century Gothic"/>
              </a:rPr>
              <a:t>kao i </a:t>
            </a:r>
            <a:r>
              <a:rPr lang="hr-HR" i="1" dirty="0" smtClean="0">
                <a:latin typeface="Century Gothic"/>
                <a:cs typeface="Century Gothic"/>
              </a:rPr>
              <a:t>glavne </a:t>
            </a:r>
            <a:r>
              <a:rPr lang="hr-HR" i="1" dirty="0">
                <a:latin typeface="Century Gothic"/>
                <a:cs typeface="Century Gothic"/>
              </a:rPr>
              <a:t>aktivnosti. </a:t>
            </a:r>
            <a:endParaRPr lang="ta-IN" i="1" dirty="0" smtClean="0">
              <a:latin typeface="Century Gothic"/>
              <a:cs typeface="Century Gothic"/>
            </a:endParaRPr>
          </a:p>
          <a:p>
            <a:pPr marL="457200" indent="-457200">
              <a:buFont typeface="+mj-ea"/>
              <a:buAutoNum type="circleNumDbPlain"/>
            </a:pPr>
            <a:r>
              <a:rPr lang="hr-HR" i="1" dirty="0" smtClean="0">
                <a:latin typeface="Century Gothic"/>
                <a:cs typeface="Century Gothic"/>
              </a:rPr>
              <a:t>Nave</a:t>
            </a:r>
            <a:r>
              <a:rPr lang="ta-IN" i="1" dirty="0" smtClean="0">
                <a:latin typeface="Century Gothic"/>
                <a:cs typeface="Century Gothic"/>
              </a:rPr>
              <a:t>sti</a:t>
            </a:r>
            <a:r>
              <a:rPr lang="hr-HR" i="1" dirty="0" smtClean="0">
                <a:latin typeface="Century Gothic"/>
                <a:cs typeface="Century Gothic"/>
              </a:rPr>
              <a:t> operativne</a:t>
            </a:r>
            <a:r>
              <a:rPr lang="hr-HR" i="1" dirty="0">
                <a:latin typeface="Century Gothic"/>
                <a:cs typeface="Century Gothic"/>
              </a:rPr>
              <a:t>, </a:t>
            </a:r>
            <a:r>
              <a:rPr lang="hr-HR" i="1" dirty="0" smtClean="0">
                <a:latin typeface="Century Gothic"/>
                <a:cs typeface="Century Gothic"/>
              </a:rPr>
              <a:t>tehni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ke </a:t>
            </a:r>
            <a:r>
              <a:rPr lang="hr-HR" i="1" dirty="0">
                <a:latin typeface="Century Gothic"/>
                <a:cs typeface="Century Gothic"/>
              </a:rPr>
              <a:t>i </a:t>
            </a:r>
            <a:r>
              <a:rPr lang="hr-HR" i="1" dirty="0" smtClean="0">
                <a:latin typeface="Century Gothic"/>
                <a:cs typeface="Century Gothic"/>
              </a:rPr>
              <a:t>stru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ne </a:t>
            </a:r>
            <a:r>
              <a:rPr lang="hr-HR" i="1" dirty="0">
                <a:latin typeface="Century Gothic"/>
                <a:cs typeface="Century Gothic"/>
              </a:rPr>
              <a:t>kapacitete. </a:t>
            </a:r>
            <a:r>
              <a:rPr lang="ta-IN" i="1" dirty="0">
                <a:latin typeface="Century Gothic"/>
                <a:cs typeface="Century Gothic"/>
              </a:rPr>
              <a:t>B</a:t>
            </a:r>
            <a:r>
              <a:rPr lang="hr-HR" i="1" dirty="0" smtClean="0">
                <a:latin typeface="Century Gothic"/>
                <a:cs typeface="Century Gothic"/>
              </a:rPr>
              <a:t>roj </a:t>
            </a:r>
            <a:r>
              <a:rPr lang="hr-HR" i="1" dirty="0">
                <a:latin typeface="Century Gothic"/>
                <a:cs typeface="Century Gothic"/>
              </a:rPr>
              <a:t>plaćenih i neplaćenih djelatnika te volontera, kao i materijalne resurse kojima </a:t>
            </a:r>
            <a:r>
              <a:rPr lang="hr-HR" i="1" dirty="0" smtClean="0">
                <a:latin typeface="Century Gothic"/>
                <a:cs typeface="Century Gothic"/>
              </a:rPr>
              <a:t>raspola</a:t>
            </a:r>
            <a:r>
              <a:rPr lang="ta-IN" i="1" dirty="0" smtClean="0">
                <a:latin typeface="Century Gothic"/>
                <a:cs typeface="Century Gothic"/>
              </a:rPr>
              <a:t>ž</a:t>
            </a:r>
            <a:r>
              <a:rPr lang="hr-HR" i="1" dirty="0" smtClean="0">
                <a:latin typeface="Century Gothic"/>
                <a:cs typeface="Century Gothic"/>
              </a:rPr>
              <a:t>e(uklju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uju</a:t>
            </a:r>
            <a:r>
              <a:rPr lang="ta-IN" i="1" dirty="0" smtClean="0">
                <a:latin typeface="Century Gothic"/>
                <a:cs typeface="Century Gothic"/>
              </a:rPr>
              <a:t>ć</a:t>
            </a:r>
            <a:r>
              <a:rPr lang="hr-HR" i="1" dirty="0" smtClean="0">
                <a:latin typeface="Century Gothic"/>
                <a:cs typeface="Century Gothic"/>
              </a:rPr>
              <a:t>i </a:t>
            </a:r>
            <a:r>
              <a:rPr lang="hr-HR" i="1" dirty="0">
                <a:latin typeface="Century Gothic"/>
                <a:cs typeface="Century Gothic"/>
              </a:rPr>
              <a:t>ured(e), opremu, namještaj, logistiku itd.). </a:t>
            </a:r>
            <a:endParaRPr lang="ta-IN" i="1" dirty="0" smtClean="0">
              <a:latin typeface="Century Gothic"/>
              <a:cs typeface="Century Gothic"/>
            </a:endParaRPr>
          </a:p>
          <a:p>
            <a:pPr marL="457200" indent="-457200">
              <a:buFont typeface="+mj-ea"/>
              <a:buAutoNum type="circleNumDbPlain"/>
            </a:pPr>
            <a:r>
              <a:rPr lang="ta-IN" i="1" dirty="0" smtClean="0">
                <a:latin typeface="Century Gothic"/>
                <a:cs typeface="Century Gothic"/>
              </a:rPr>
              <a:t>P</a:t>
            </a:r>
            <a:r>
              <a:rPr lang="hr-HR" i="1" dirty="0" smtClean="0">
                <a:latin typeface="Century Gothic"/>
                <a:cs typeface="Century Gothic"/>
              </a:rPr>
              <a:t>otrebno </a:t>
            </a:r>
            <a:r>
              <a:rPr lang="hr-HR" i="1" dirty="0">
                <a:latin typeface="Century Gothic"/>
                <a:cs typeface="Century Gothic"/>
              </a:rPr>
              <a:t>je opisati i  nematerijalne resurse (</a:t>
            </a:r>
            <a:r>
              <a:rPr lang="hr-HR" i="1" dirty="0" smtClean="0">
                <a:latin typeface="Century Gothic"/>
                <a:cs typeface="Century Gothic"/>
              </a:rPr>
              <a:t>uklju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uju</a:t>
            </a:r>
            <a:r>
              <a:rPr lang="ta-IN" i="1" dirty="0" smtClean="0">
                <a:latin typeface="Century Gothic"/>
                <a:cs typeface="Century Gothic"/>
              </a:rPr>
              <a:t>ć</a:t>
            </a:r>
            <a:r>
              <a:rPr lang="hr-HR" i="1" dirty="0" smtClean="0">
                <a:latin typeface="Century Gothic"/>
                <a:cs typeface="Century Gothic"/>
              </a:rPr>
              <a:t>i </a:t>
            </a:r>
            <a:r>
              <a:rPr lang="hr-HR" i="1" dirty="0">
                <a:latin typeface="Century Gothic"/>
                <a:cs typeface="Century Gothic"/>
              </a:rPr>
              <a:t>stručna znanja (know-how), intelektualno vlasništvo, pristup bazama podataka i ostalim izvorima informacije, koalicije, mreže, platforme). </a:t>
            </a:r>
            <a:endParaRPr lang="ta-IN" i="1" dirty="0" smtClean="0">
              <a:latin typeface="Century Gothic"/>
              <a:cs typeface="Century Gothic"/>
            </a:endParaRPr>
          </a:p>
          <a:p>
            <a:pPr marL="457200" indent="-457200">
              <a:buFont typeface="+mj-ea"/>
              <a:buAutoNum type="circleNumDbPlain"/>
            </a:pPr>
            <a:r>
              <a:rPr lang="hr-HR" i="1" dirty="0" smtClean="0">
                <a:latin typeface="Century Gothic"/>
                <a:cs typeface="Century Gothic"/>
              </a:rPr>
              <a:t>Opi</a:t>
            </a:r>
            <a:r>
              <a:rPr lang="ta-IN" i="1" dirty="0" smtClean="0">
                <a:latin typeface="Century Gothic"/>
                <a:cs typeface="Century Gothic"/>
              </a:rPr>
              <a:t>sati</a:t>
            </a:r>
            <a:r>
              <a:rPr lang="hr-HR" i="1" dirty="0" smtClean="0">
                <a:latin typeface="Century Gothic"/>
                <a:cs typeface="Century Gothic"/>
              </a:rPr>
              <a:t> organizacijsku </a:t>
            </a:r>
            <a:r>
              <a:rPr lang="hr-HR" i="1" dirty="0">
                <a:latin typeface="Century Gothic"/>
                <a:cs typeface="Century Gothic"/>
              </a:rPr>
              <a:t>strukturu i tim, pri čemu je potrebno navesti i </a:t>
            </a:r>
            <a:r>
              <a:rPr lang="hr-HR" i="1" dirty="0" smtClean="0">
                <a:latin typeface="Century Gothic"/>
                <a:cs typeface="Century Gothic"/>
              </a:rPr>
              <a:t>predvi</a:t>
            </a:r>
            <a:r>
              <a:rPr lang="ta-IN" i="1" dirty="0" smtClean="0">
                <a:latin typeface="Century Gothic"/>
                <a:cs typeface="Century Gothic"/>
              </a:rPr>
              <a:t>đ</a:t>
            </a:r>
            <a:r>
              <a:rPr lang="hr-HR" i="1" dirty="0" smtClean="0">
                <a:latin typeface="Century Gothic"/>
                <a:cs typeface="Century Gothic"/>
              </a:rPr>
              <a:t>ene </a:t>
            </a:r>
            <a:r>
              <a:rPr lang="hr-HR" i="1" dirty="0">
                <a:latin typeface="Century Gothic"/>
                <a:cs typeface="Century Gothic"/>
              </a:rPr>
              <a:t>članove projektnog tima prema funkcijama koje će obavljati tijekom provedbe projekta, bez potrebe </a:t>
            </a:r>
            <a:r>
              <a:rPr lang="hr-HR" i="1" dirty="0" smtClean="0">
                <a:latin typeface="Century Gothic"/>
                <a:cs typeface="Century Gothic"/>
              </a:rPr>
              <a:t>uklju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ivanja </a:t>
            </a:r>
            <a:r>
              <a:rPr lang="hr-HR" i="1" dirty="0">
                <a:latin typeface="Century Gothic"/>
                <a:cs typeface="Century Gothic"/>
              </a:rPr>
              <a:t>imena pojedinaca. </a:t>
            </a:r>
            <a:r>
              <a:rPr lang="hr-HR" i="1" dirty="0" smtClean="0">
                <a:latin typeface="Century Gothic"/>
                <a:cs typeface="Century Gothic"/>
              </a:rPr>
              <a:t>Nave</a:t>
            </a:r>
            <a:r>
              <a:rPr lang="ta-IN" i="1" dirty="0" smtClean="0">
                <a:latin typeface="Century Gothic"/>
                <a:cs typeface="Century Gothic"/>
              </a:rPr>
              <a:t>sti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dosadašnje iskustvo </a:t>
            </a:r>
            <a:r>
              <a:rPr lang="ta-IN" i="1" dirty="0" smtClean="0">
                <a:latin typeface="Century Gothic"/>
                <a:cs typeface="Century Gothic"/>
              </a:rPr>
              <a:t>prijavitelja 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i partnera (ako je primjenjivo) u području socijalnog uključivanja i zapošljavanja  </a:t>
            </a:r>
            <a:r>
              <a:rPr lang="hr-HR" i="1" dirty="0" smtClean="0">
                <a:latin typeface="Century Gothic"/>
                <a:cs typeface="Century Gothic"/>
              </a:rPr>
              <a:t>uklju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uju</a:t>
            </a:r>
            <a:r>
              <a:rPr lang="ta-IN" i="1" dirty="0" smtClean="0">
                <a:latin typeface="Century Gothic"/>
                <a:cs typeface="Century Gothic"/>
              </a:rPr>
              <a:t>ć</a:t>
            </a:r>
            <a:r>
              <a:rPr lang="hr-HR" i="1" dirty="0" smtClean="0">
                <a:latin typeface="Century Gothic"/>
                <a:cs typeface="Century Gothic"/>
              </a:rPr>
              <a:t>i </a:t>
            </a:r>
            <a:r>
              <a:rPr lang="hr-HR" i="1" dirty="0">
                <a:latin typeface="Century Gothic"/>
                <a:cs typeface="Century Gothic"/>
              </a:rPr>
              <a:t>precizan opis relevantnog iskustva, a posebno imajući u vidu rad s ciljanim skupinama na istim ili sličnim aktivnostima  </a:t>
            </a:r>
            <a:r>
              <a:rPr lang="hr-HR" i="1" dirty="0" smtClean="0">
                <a:latin typeface="Century Gothic"/>
                <a:cs typeface="Century Gothic"/>
              </a:rPr>
              <a:t>predvi</a:t>
            </a:r>
            <a:r>
              <a:rPr lang="ta-IN" i="1" dirty="0" smtClean="0">
                <a:latin typeface="Century Gothic"/>
                <a:cs typeface="Century Gothic"/>
              </a:rPr>
              <a:t>đ</a:t>
            </a:r>
            <a:r>
              <a:rPr lang="hr-HR" i="1" dirty="0" smtClean="0">
                <a:latin typeface="Century Gothic"/>
                <a:cs typeface="Century Gothic"/>
              </a:rPr>
              <a:t>enim </a:t>
            </a:r>
            <a:r>
              <a:rPr lang="hr-HR" i="1" dirty="0">
                <a:latin typeface="Century Gothic"/>
                <a:cs typeface="Century Gothic"/>
              </a:rPr>
              <a:t>ovim </a:t>
            </a:r>
            <a:r>
              <a:rPr lang="hr-HR" i="1" dirty="0" smtClean="0">
                <a:latin typeface="Century Gothic"/>
                <a:cs typeface="Century Gothic"/>
              </a:rPr>
              <a:t>Pozivom.</a:t>
            </a:r>
            <a:r>
              <a:rPr lang="ta-IN" i="1" dirty="0">
                <a:latin typeface="Century Gothic"/>
                <a:cs typeface="Century Gothic"/>
              </a:rPr>
              <a:t> </a:t>
            </a:r>
            <a:endParaRPr lang="ta-IN" i="1" dirty="0" smtClean="0">
              <a:latin typeface="Century Gothic"/>
              <a:cs typeface="Century Gothic"/>
            </a:endParaRPr>
          </a:p>
          <a:p>
            <a:pPr marL="457200" indent="-457200">
              <a:buFont typeface="+mj-ea"/>
              <a:buAutoNum type="circleNumDbPlain"/>
            </a:pPr>
            <a:r>
              <a:rPr lang="ta-IN" i="1" dirty="0" smtClean="0">
                <a:latin typeface="Century Gothic"/>
                <a:cs typeface="Century Gothic"/>
              </a:rPr>
              <a:t>U</a:t>
            </a:r>
            <a:r>
              <a:rPr lang="hr-HR" i="1" dirty="0" smtClean="0">
                <a:latin typeface="Century Gothic"/>
                <a:cs typeface="Century Gothic"/>
              </a:rPr>
              <a:t>kratko opi</a:t>
            </a:r>
            <a:r>
              <a:rPr lang="ta-IN" i="1" dirty="0" smtClean="0">
                <a:latin typeface="Century Gothic"/>
                <a:cs typeface="Century Gothic"/>
              </a:rPr>
              <a:t>sati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provedene projekte (maksimalno 3), </a:t>
            </a:r>
            <a:r>
              <a:rPr lang="hr-HR" i="1" dirty="0" smtClean="0">
                <a:latin typeface="Century Gothic"/>
                <a:cs typeface="Century Gothic"/>
              </a:rPr>
              <a:t>ulogu </a:t>
            </a:r>
            <a:r>
              <a:rPr lang="hr-HR" i="1" dirty="0">
                <a:latin typeface="Century Gothic"/>
                <a:cs typeface="Century Gothic"/>
              </a:rPr>
              <a:t>u provedbi,  ukupni  iznos te rezultate.    </a:t>
            </a:r>
            <a:endParaRPr lang="en-US" i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8949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HORIZONTALNE POLITIKE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2595562"/>
            <a:ext cx="8153400" cy="3670767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ea"/>
              <a:buAutoNum type="circleNumDbPlain"/>
            </a:pPr>
            <a:r>
              <a:rPr lang="hr-HR" i="1" dirty="0" smtClean="0">
                <a:latin typeface="Century Gothic"/>
                <a:cs typeface="Century Gothic"/>
              </a:rPr>
              <a:t>Opi</a:t>
            </a:r>
            <a:r>
              <a:rPr lang="ta-IN" i="1" dirty="0" smtClean="0">
                <a:latin typeface="Century Gothic"/>
                <a:cs typeface="Century Gothic"/>
              </a:rPr>
              <a:t>sati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elemente horizontalne politike (jednakost, antidiskriminacija, </a:t>
            </a:r>
            <a:r>
              <a:rPr lang="hr-HR" i="1" dirty="0" smtClean="0">
                <a:latin typeface="Century Gothic"/>
                <a:cs typeface="Century Gothic"/>
              </a:rPr>
              <a:t>pristupa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nost </a:t>
            </a:r>
            <a:r>
              <a:rPr lang="hr-HR" i="1" dirty="0">
                <a:latin typeface="Century Gothic"/>
                <a:cs typeface="Century Gothic"/>
              </a:rPr>
              <a:t>za osobe s invaliditetom, </a:t>
            </a:r>
            <a:r>
              <a:rPr lang="hr-HR" i="1" dirty="0" smtClean="0">
                <a:latin typeface="Century Gothic"/>
                <a:cs typeface="Century Gothic"/>
              </a:rPr>
              <a:t>odr</a:t>
            </a:r>
            <a:r>
              <a:rPr lang="ta-IN" i="1" dirty="0" smtClean="0">
                <a:latin typeface="Century Gothic"/>
                <a:cs typeface="Century Gothic"/>
              </a:rPr>
              <a:t>ž</a:t>
            </a:r>
            <a:r>
              <a:rPr lang="hr-HR" i="1" dirty="0" smtClean="0">
                <a:latin typeface="Century Gothic"/>
                <a:cs typeface="Century Gothic"/>
              </a:rPr>
              <a:t>ivi </a:t>
            </a:r>
            <a:r>
              <a:rPr lang="hr-HR" i="1" dirty="0">
                <a:latin typeface="Century Gothic"/>
                <a:cs typeface="Century Gothic"/>
              </a:rPr>
              <a:t>razvoj i zaštita okoliša</a:t>
            </a:r>
            <a:r>
              <a:rPr lang="hr-HR" i="1" dirty="0" smtClean="0">
                <a:latin typeface="Century Gothic"/>
                <a:cs typeface="Century Gothic"/>
              </a:rPr>
              <a:t>)</a:t>
            </a:r>
            <a:r>
              <a:rPr lang="ta-IN" i="1" dirty="0" smtClean="0">
                <a:latin typeface="Century Gothic"/>
                <a:cs typeface="Century Gothic"/>
              </a:rPr>
              <a:t>.</a:t>
            </a:r>
            <a:endParaRPr lang="ta-IN" i="1" dirty="0">
              <a:latin typeface="Century Gothic"/>
              <a:cs typeface="Century Gothic"/>
            </a:endParaRPr>
          </a:p>
          <a:p>
            <a:pPr marL="457200" indent="-457200">
              <a:buSzPct val="100000"/>
              <a:buFont typeface="+mj-ea"/>
              <a:buAutoNum type="circleNumDbPlain"/>
            </a:pPr>
            <a:r>
              <a:rPr lang="ta-IN" i="1" dirty="0" smtClean="0">
                <a:latin typeface="Century Gothic"/>
                <a:cs typeface="Century Gothic"/>
              </a:rPr>
              <a:t>Opisati </a:t>
            </a:r>
            <a:r>
              <a:rPr lang="hr-HR" i="1" dirty="0" smtClean="0">
                <a:latin typeface="Century Gothic"/>
                <a:cs typeface="Century Gothic"/>
              </a:rPr>
              <a:t>pecifi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ne </a:t>
            </a:r>
            <a:r>
              <a:rPr lang="hr-HR" i="1" dirty="0">
                <a:latin typeface="Century Gothic"/>
                <a:cs typeface="Century Gothic"/>
              </a:rPr>
              <a:t>elemente dodane vrijednosti koje bi se provedbom projektnog prijedloga mogle </a:t>
            </a:r>
            <a:r>
              <a:rPr lang="hr-HR" i="1" dirty="0" smtClean="0">
                <a:latin typeface="Century Gothic"/>
                <a:cs typeface="Century Gothic"/>
              </a:rPr>
              <a:t>osigurati</a:t>
            </a:r>
            <a:r>
              <a:rPr lang="ta-IN" i="1" dirty="0">
                <a:latin typeface="Century Gothic"/>
                <a:cs typeface="Century Gothic"/>
              </a:rPr>
              <a:t> 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ta-IN" i="1" dirty="0" smtClean="0">
                <a:latin typeface="Century Gothic"/>
                <a:cs typeface="Century Gothic"/>
              </a:rPr>
              <a:t>(</a:t>
            </a:r>
            <a:r>
              <a:rPr lang="hr-HR" i="1" dirty="0" smtClean="0">
                <a:latin typeface="Century Gothic"/>
                <a:cs typeface="Century Gothic"/>
              </a:rPr>
              <a:t>promocije </a:t>
            </a:r>
            <a:r>
              <a:rPr lang="hr-HR" i="1" dirty="0">
                <a:latin typeface="Century Gothic"/>
                <a:cs typeface="Century Gothic"/>
              </a:rPr>
              <a:t>ili </a:t>
            </a:r>
            <a:r>
              <a:rPr lang="hr-HR" i="1" dirty="0" smtClean="0">
                <a:latin typeface="Century Gothic"/>
                <a:cs typeface="Century Gothic"/>
              </a:rPr>
              <a:t>ja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anja </a:t>
            </a:r>
            <a:r>
              <a:rPr lang="hr-HR" i="1" dirty="0">
                <a:latin typeface="Century Gothic"/>
                <a:cs typeface="Century Gothic"/>
              </a:rPr>
              <a:t>partnerstva i </a:t>
            </a:r>
            <a:r>
              <a:rPr lang="hr-HR" i="1" dirty="0" smtClean="0">
                <a:latin typeface="Century Gothic"/>
                <a:cs typeface="Century Gothic"/>
              </a:rPr>
              <a:t>uklju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enosti </a:t>
            </a:r>
            <a:r>
              <a:rPr lang="hr-HR" i="1" dirty="0">
                <a:latin typeface="Century Gothic"/>
                <a:cs typeface="Century Gothic"/>
              </a:rPr>
              <a:t>dionika, inovacija, komplementarnosti, sinergije i integracija s drugim aktivnostima financiranim iz Operativnog programa Razvoj ljudskih potencijala 2007.- 2013.</a:t>
            </a:r>
            <a:r>
              <a:rPr lang="hr-HR" i="1" dirty="0" smtClean="0">
                <a:latin typeface="Century Gothic"/>
                <a:cs typeface="Century Gothic"/>
              </a:rPr>
              <a:t>,  </a:t>
            </a:r>
            <a:r>
              <a:rPr lang="hr-HR" i="1" dirty="0">
                <a:latin typeface="Century Gothic"/>
                <a:cs typeface="Century Gothic"/>
              </a:rPr>
              <a:t>širenje primjera  najbolje </a:t>
            </a:r>
            <a:r>
              <a:rPr lang="hr-HR" i="1" dirty="0" smtClean="0">
                <a:latin typeface="Century Gothic"/>
                <a:cs typeface="Century Gothic"/>
              </a:rPr>
              <a:t>prakse</a:t>
            </a:r>
            <a:r>
              <a:rPr lang="ta-IN" i="1" dirty="0" smtClean="0">
                <a:latin typeface="Century Gothic"/>
                <a:cs typeface="Century Gothic"/>
              </a:rPr>
              <a:t>)</a:t>
            </a:r>
            <a:r>
              <a:rPr lang="hr-HR" i="1" dirty="0" smtClean="0">
                <a:latin typeface="Century Gothic"/>
                <a:cs typeface="Century Gothic"/>
              </a:rPr>
              <a:t>. </a:t>
            </a:r>
            <a:endParaRPr lang="en-US" i="1" dirty="0">
              <a:latin typeface="Century Gothic"/>
              <a:cs typeface="Century Gothic"/>
            </a:endParaRPr>
          </a:p>
          <a:p>
            <a:pPr>
              <a:buSzPct val="100000"/>
              <a:buBlip>
                <a:blip r:embed="rId2"/>
              </a:buBlip>
            </a:pPr>
            <a:endParaRPr lang="ta-IN" i="1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4156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PITANJA?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a-IN" dirty="0" smtClean="0"/>
              <a:t>Nabrojati barem četiri stavke koje treba sadržavati opis upravljačkih i provedbenih kapaciteta organizacije/a.</a:t>
            </a:r>
            <a:endParaRPr lang="ta-IN" dirty="0" smtClean="0"/>
          </a:p>
          <a:p>
            <a:pPr marL="0" indent="0">
              <a:buNone/>
            </a:pPr>
            <a:r>
              <a:rPr lang="ta-IN" dirty="0" smtClean="0"/>
              <a:t>Nabrojite barem četiri elementa horizontalne politike.</a:t>
            </a:r>
            <a:endParaRPr lang="ta-IN" dirty="0" smtClean="0"/>
          </a:p>
          <a:p>
            <a:pPr marL="0" indent="0">
              <a:buNone/>
            </a:pPr>
            <a:endParaRPr lang="ta-IN" dirty="0"/>
          </a:p>
          <a:p>
            <a:pPr marL="0" indent="0">
              <a:buNone/>
            </a:pPr>
            <a:endParaRPr lang="ta-IN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upitnik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00" y="4064000"/>
            <a:ext cx="18161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94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ODRŽIVOST PROJEKTA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2400300"/>
            <a:ext cx="8280400" cy="3866029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+mj-ea"/>
              <a:buAutoNum type="circleNumDbPlain"/>
            </a:pPr>
            <a:r>
              <a:rPr lang="hr-HR" i="1" dirty="0" smtClean="0">
                <a:latin typeface="Century Gothic"/>
                <a:cs typeface="Century Gothic"/>
              </a:rPr>
              <a:t>Objasnit</a:t>
            </a:r>
            <a:r>
              <a:rPr lang="ta-IN" i="1" dirty="0" smtClean="0">
                <a:latin typeface="Century Gothic"/>
                <a:cs typeface="Century Gothic"/>
              </a:rPr>
              <a:t>i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kako </a:t>
            </a:r>
            <a:r>
              <a:rPr lang="ta-IN" i="1" dirty="0" smtClean="0">
                <a:latin typeface="Century Gothic"/>
                <a:cs typeface="Century Gothic"/>
              </a:rPr>
              <a:t>ć</a:t>
            </a:r>
            <a:r>
              <a:rPr lang="hr-HR" i="1" dirty="0" smtClean="0">
                <a:latin typeface="Century Gothic"/>
                <a:cs typeface="Century Gothic"/>
              </a:rPr>
              <a:t>e </a:t>
            </a:r>
            <a:r>
              <a:rPr lang="hr-HR" i="1" dirty="0">
                <a:latin typeface="Century Gothic"/>
                <a:cs typeface="Century Gothic"/>
              </a:rPr>
              <a:t>se osigurati </a:t>
            </a:r>
            <a:r>
              <a:rPr lang="hr-HR" i="1" dirty="0" smtClean="0">
                <a:latin typeface="Century Gothic"/>
                <a:cs typeface="Century Gothic"/>
              </a:rPr>
              <a:t>odr</a:t>
            </a:r>
            <a:r>
              <a:rPr lang="ta-IN" i="1" dirty="0" smtClean="0">
                <a:latin typeface="Century Gothic"/>
                <a:cs typeface="Century Gothic"/>
              </a:rPr>
              <a:t>ž</a:t>
            </a:r>
            <a:r>
              <a:rPr lang="hr-HR" i="1" dirty="0" smtClean="0">
                <a:latin typeface="Century Gothic"/>
                <a:cs typeface="Century Gothic"/>
              </a:rPr>
              <a:t>ivost </a:t>
            </a:r>
            <a:r>
              <a:rPr lang="hr-HR" i="1" dirty="0">
                <a:latin typeface="Century Gothic"/>
                <a:cs typeface="Century Gothic"/>
              </a:rPr>
              <a:t>projekta nakon završetka njegove provedbe, npr. popratnim aktivnostima, strategijama, vlasništvom, komunikacijskim planom, itd. </a:t>
            </a:r>
            <a:endParaRPr lang="ta-IN" i="1" dirty="0">
              <a:latin typeface="Century Gothic"/>
              <a:cs typeface="Century Gothic"/>
            </a:endParaRPr>
          </a:p>
          <a:p>
            <a:pPr marL="457200" indent="-457200">
              <a:buFont typeface="+mj-ea"/>
              <a:buAutoNum type="circleNumDbPlain"/>
            </a:pPr>
            <a:r>
              <a:rPr lang="hr-HR" b="1" i="1" dirty="0" smtClean="0">
                <a:latin typeface="Century Gothic"/>
                <a:cs typeface="Century Gothic"/>
              </a:rPr>
              <a:t>Financijska odr</a:t>
            </a:r>
            <a:r>
              <a:rPr lang="ta-IN" b="1" i="1" dirty="0" smtClean="0">
                <a:latin typeface="Century Gothic"/>
                <a:cs typeface="Century Gothic"/>
              </a:rPr>
              <a:t>ž</a:t>
            </a:r>
            <a:r>
              <a:rPr lang="hr-HR" b="1" i="1" dirty="0" smtClean="0">
                <a:latin typeface="Century Gothic"/>
                <a:cs typeface="Century Gothic"/>
              </a:rPr>
              <a:t>ivost</a:t>
            </a:r>
            <a:r>
              <a:rPr lang="hr-HR" i="1" dirty="0">
                <a:latin typeface="Century Gothic"/>
                <a:cs typeface="Century Gothic"/>
              </a:rPr>
              <a:t>:  financiranje popratnih aktivnosti, izvori prihoda za pokriće operativnih troškova i troškova održavanja, itd.;</a:t>
            </a:r>
            <a:endParaRPr lang="en-US" i="1" dirty="0">
              <a:latin typeface="Century Gothic"/>
              <a:cs typeface="Century Gothic"/>
            </a:endParaRPr>
          </a:p>
          <a:p>
            <a:pPr marL="457200" lvl="0" indent="-457200">
              <a:buFont typeface="+mj-ea"/>
              <a:buAutoNum type="circleNumDbPlain"/>
            </a:pPr>
            <a:r>
              <a:rPr lang="hr-HR" b="1" i="1" dirty="0">
                <a:latin typeface="Century Gothic"/>
                <a:cs typeface="Century Gothic"/>
              </a:rPr>
              <a:t>Institucionalna </a:t>
            </a:r>
            <a:r>
              <a:rPr lang="hr-HR" b="1" i="1" dirty="0" smtClean="0">
                <a:latin typeface="Century Gothic"/>
                <a:cs typeface="Century Gothic"/>
              </a:rPr>
              <a:t>odr</a:t>
            </a:r>
            <a:r>
              <a:rPr lang="ta-IN" b="1" i="1" dirty="0" smtClean="0">
                <a:latin typeface="Century Gothic"/>
                <a:cs typeface="Century Gothic"/>
              </a:rPr>
              <a:t>ž</a:t>
            </a:r>
            <a:r>
              <a:rPr lang="hr-HR" b="1" i="1" dirty="0" smtClean="0">
                <a:latin typeface="Century Gothic"/>
                <a:cs typeface="Century Gothic"/>
              </a:rPr>
              <a:t>ivost</a:t>
            </a:r>
            <a:r>
              <a:rPr lang="hr-HR" i="1" dirty="0">
                <a:latin typeface="Century Gothic"/>
                <a:cs typeface="Century Gothic"/>
              </a:rPr>
              <a:t>: </a:t>
            </a:r>
            <a:r>
              <a:rPr lang="hr-HR" i="1" dirty="0" smtClean="0">
                <a:latin typeface="Century Gothic"/>
                <a:cs typeface="Century Gothic"/>
              </a:rPr>
              <a:t>uklju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uje </a:t>
            </a:r>
            <a:r>
              <a:rPr lang="hr-HR" i="1" dirty="0">
                <a:latin typeface="Century Gothic"/>
                <a:cs typeface="Century Gothic"/>
              </a:rPr>
              <a:t>strukturu koja </a:t>
            </a:r>
            <a:r>
              <a:rPr lang="ta-IN" i="1" dirty="0" smtClean="0">
                <a:latin typeface="Century Gothic"/>
                <a:cs typeface="Century Gothic"/>
              </a:rPr>
              <a:t>ć</a:t>
            </a:r>
            <a:r>
              <a:rPr lang="hr-HR" i="1" dirty="0" smtClean="0">
                <a:latin typeface="Century Gothic"/>
                <a:cs typeface="Century Gothic"/>
              </a:rPr>
              <a:t>e omogu</a:t>
            </a:r>
            <a:r>
              <a:rPr lang="ta-IN" i="1" dirty="0" smtClean="0">
                <a:latin typeface="Century Gothic"/>
                <a:cs typeface="Century Gothic"/>
              </a:rPr>
              <a:t>ć</a:t>
            </a:r>
            <a:r>
              <a:rPr lang="hr-HR" i="1" dirty="0" smtClean="0">
                <a:latin typeface="Century Gothic"/>
                <a:cs typeface="Century Gothic"/>
              </a:rPr>
              <a:t>iti </a:t>
            </a:r>
            <a:r>
              <a:rPr lang="hr-HR" i="1" dirty="0">
                <a:latin typeface="Century Gothic"/>
                <a:cs typeface="Century Gothic"/>
              </a:rPr>
              <a:t>da se rezultati projekta nastave i nakon završetka projekta; izgradnja kapaciteta; sporazumi i lokalno vlasništvo nad rezultatima;</a:t>
            </a:r>
            <a:endParaRPr lang="en-US" i="1" dirty="0">
              <a:latin typeface="Century Gothic"/>
              <a:cs typeface="Century Gothic"/>
            </a:endParaRPr>
          </a:p>
          <a:p>
            <a:pPr marL="457200" lvl="0" indent="-457200">
              <a:buFont typeface="+mj-ea"/>
              <a:buAutoNum type="circleNumDbPlain"/>
            </a:pPr>
            <a:r>
              <a:rPr lang="hr-HR" b="1" i="1" dirty="0" smtClean="0">
                <a:latin typeface="Century Gothic"/>
                <a:cs typeface="Century Gothic"/>
              </a:rPr>
              <a:t>Odr</a:t>
            </a:r>
            <a:r>
              <a:rPr lang="ta-IN" b="1" i="1" dirty="0" smtClean="0">
                <a:latin typeface="Century Gothic"/>
                <a:cs typeface="Century Gothic"/>
              </a:rPr>
              <a:t>ž</a:t>
            </a:r>
            <a:r>
              <a:rPr lang="hr-HR" b="1" i="1" dirty="0" smtClean="0">
                <a:latin typeface="Century Gothic"/>
                <a:cs typeface="Century Gothic"/>
              </a:rPr>
              <a:t>ivost </a:t>
            </a:r>
            <a:r>
              <a:rPr lang="hr-HR" b="1" i="1" dirty="0">
                <a:latin typeface="Century Gothic"/>
                <a:cs typeface="Century Gothic"/>
              </a:rPr>
              <a:t>na razini donošenja politika</a:t>
            </a:r>
            <a:r>
              <a:rPr lang="hr-HR" i="1" dirty="0">
                <a:latin typeface="Century Gothic"/>
                <a:cs typeface="Century Gothic"/>
              </a:rPr>
              <a:t>: (gdje je primjenjivo) </a:t>
            </a:r>
            <a:r>
              <a:rPr lang="hr-HR" i="1" dirty="0" smtClean="0">
                <a:latin typeface="Century Gothic"/>
                <a:cs typeface="Century Gothic"/>
              </a:rPr>
              <a:t>uklju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uju</a:t>
            </a:r>
            <a:r>
              <a:rPr lang="ta-IN" i="1" dirty="0" smtClean="0">
                <a:latin typeface="Century Gothic"/>
                <a:cs typeface="Century Gothic"/>
              </a:rPr>
              <a:t>ć</a:t>
            </a:r>
            <a:r>
              <a:rPr lang="hr-HR" i="1" dirty="0" smtClean="0">
                <a:latin typeface="Century Gothic"/>
                <a:cs typeface="Century Gothic"/>
              </a:rPr>
              <a:t>i </a:t>
            </a:r>
            <a:r>
              <a:rPr lang="hr-HR" i="1" dirty="0">
                <a:latin typeface="Century Gothic"/>
                <a:cs typeface="Century Gothic"/>
              </a:rPr>
              <a:t>strukturni utjecaj (poboljšano zakonodavstvo, </a:t>
            </a:r>
            <a:r>
              <a:rPr lang="hr-HR" i="1" dirty="0" smtClean="0">
                <a:latin typeface="Century Gothic"/>
                <a:cs typeface="Century Gothic"/>
              </a:rPr>
              <a:t>uskla</a:t>
            </a:r>
            <a:r>
              <a:rPr lang="ta-IN" i="1" dirty="0" smtClean="0">
                <a:latin typeface="Century Gothic"/>
                <a:cs typeface="Century Gothic"/>
              </a:rPr>
              <a:t>đ</a:t>
            </a:r>
            <a:r>
              <a:rPr lang="hr-HR" i="1" dirty="0" smtClean="0">
                <a:latin typeface="Century Gothic"/>
                <a:cs typeface="Century Gothic"/>
              </a:rPr>
              <a:t>enost </a:t>
            </a:r>
            <a:r>
              <a:rPr lang="hr-HR" i="1" dirty="0">
                <a:latin typeface="Century Gothic"/>
                <a:cs typeface="Century Gothic"/>
              </a:rPr>
              <a:t>s </a:t>
            </a:r>
            <a:r>
              <a:rPr lang="hr-HR" i="1" dirty="0" smtClean="0">
                <a:latin typeface="Century Gothic"/>
                <a:cs typeface="Century Gothic"/>
              </a:rPr>
              <a:t>postoje</a:t>
            </a:r>
            <a:r>
              <a:rPr lang="ta-IN" i="1" dirty="0" smtClean="0">
                <a:latin typeface="Century Gothic"/>
                <a:cs typeface="Century Gothic"/>
              </a:rPr>
              <a:t>ć</a:t>
            </a:r>
            <a:r>
              <a:rPr lang="hr-HR" i="1" dirty="0" smtClean="0">
                <a:latin typeface="Century Gothic"/>
                <a:cs typeface="Century Gothic"/>
              </a:rPr>
              <a:t>im </a:t>
            </a:r>
            <a:r>
              <a:rPr lang="hr-HR" i="1" dirty="0">
                <a:latin typeface="Century Gothic"/>
                <a:cs typeface="Century Gothic"/>
              </a:rPr>
              <a:t>pravnim okvirom, pravila ponašanja, metode, itd.).</a:t>
            </a:r>
            <a:endParaRPr lang="en-US" i="1" dirty="0">
              <a:latin typeface="Century Gothic"/>
              <a:cs typeface="Century Gothic"/>
            </a:endParaRPr>
          </a:p>
          <a:p>
            <a:pPr marL="457200" indent="-457200">
              <a:buFont typeface="+mj-ea"/>
              <a:buAutoNum type="circleNumDbPlain"/>
            </a:pPr>
            <a:r>
              <a:rPr lang="hr-HR" i="1" dirty="0" smtClean="0">
                <a:latin typeface="Century Gothic"/>
                <a:cs typeface="Century Gothic"/>
              </a:rPr>
              <a:t>Poka</a:t>
            </a:r>
            <a:r>
              <a:rPr lang="ta-IN" i="1" dirty="0" smtClean="0">
                <a:latin typeface="Century Gothic"/>
                <a:cs typeface="Century Gothic"/>
              </a:rPr>
              <a:t>zati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da i nakon završetka projekta prijavitelj ima plan za </a:t>
            </a:r>
            <a:r>
              <a:rPr lang="hr-HR" i="1" dirty="0" smtClean="0">
                <a:latin typeface="Century Gothic"/>
                <a:cs typeface="Century Gothic"/>
              </a:rPr>
              <a:t>odr</a:t>
            </a:r>
            <a:r>
              <a:rPr lang="ta-IN" i="1" dirty="0" smtClean="0">
                <a:latin typeface="Century Gothic"/>
                <a:cs typeface="Century Gothic"/>
              </a:rPr>
              <a:t>ž</a:t>
            </a:r>
            <a:r>
              <a:rPr lang="hr-HR" i="1" dirty="0" smtClean="0">
                <a:latin typeface="Century Gothic"/>
                <a:cs typeface="Century Gothic"/>
              </a:rPr>
              <a:t>ivo </a:t>
            </a:r>
            <a:r>
              <a:rPr lang="hr-HR" i="1" dirty="0">
                <a:latin typeface="Century Gothic"/>
                <a:cs typeface="Century Gothic"/>
              </a:rPr>
              <a:t>poslovanje/</a:t>
            </a:r>
            <a:r>
              <a:rPr lang="hr-HR" i="1" dirty="0" smtClean="0">
                <a:latin typeface="Century Gothic"/>
                <a:cs typeface="Century Gothic"/>
              </a:rPr>
              <a:t>teku</a:t>
            </a:r>
            <a:r>
              <a:rPr lang="ta-IN" i="1" dirty="0" smtClean="0">
                <a:latin typeface="Century Gothic"/>
                <a:cs typeface="Century Gothic"/>
              </a:rPr>
              <a:t>ć</a:t>
            </a:r>
            <a:r>
              <a:rPr lang="hr-HR" i="1" dirty="0" smtClean="0">
                <a:latin typeface="Century Gothic"/>
                <a:cs typeface="Century Gothic"/>
              </a:rPr>
              <a:t>e </a:t>
            </a:r>
            <a:r>
              <a:rPr lang="hr-HR" i="1" dirty="0">
                <a:latin typeface="Century Gothic"/>
                <a:cs typeface="Century Gothic"/>
              </a:rPr>
              <a:t>održavanje (npr. nastavak pružanja usluga, prilagodba ciljnoj skupini, dostupnost osoblja za pružanje usluga, novi kapaciteti itd.).</a:t>
            </a:r>
            <a:endParaRPr lang="en-US" i="1" dirty="0">
              <a:latin typeface="Century Gothic"/>
              <a:cs typeface="Century Gothic"/>
            </a:endParaRPr>
          </a:p>
          <a:p>
            <a:pPr marL="457200" indent="-457200">
              <a:buFont typeface="+mj-ea"/>
              <a:buAutoNum type="circleNumDbPlain"/>
            </a:pPr>
            <a:r>
              <a:rPr lang="hr-HR" i="1" dirty="0">
                <a:latin typeface="Century Gothic"/>
                <a:cs typeface="Century Gothic"/>
              </a:rPr>
              <a:t>Uz navedeno, u ovom dijelu potrebno je pojasniti na koji </a:t>
            </a:r>
            <a:r>
              <a:rPr lang="hr-HR" i="1" dirty="0" smtClean="0">
                <a:latin typeface="Century Gothic"/>
                <a:cs typeface="Century Gothic"/>
              </a:rPr>
              <a:t>na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in </a:t>
            </a:r>
            <a:r>
              <a:rPr lang="hr-HR" i="1" dirty="0">
                <a:latin typeface="Century Gothic"/>
                <a:cs typeface="Century Gothic"/>
              </a:rPr>
              <a:t>bi se mogla omogućiti daljnja šira primjena rezultata projekta, primjerice na druge ugrožene skupine odnosno druga geografska područja, ukoliko je primjenjivo.  </a:t>
            </a:r>
            <a:endParaRPr lang="en-US" i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2701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drživost 132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300" y="660400"/>
            <a:ext cx="8724900" cy="5345113"/>
          </a:xfrm>
        </p:spPr>
      </p:pic>
    </p:spTree>
    <p:extLst>
      <p:ext uri="{BB962C8B-B14F-4D97-AF65-F5344CB8AC3E}">
        <p14:creationId xmlns:p14="http://schemas.microsoft.com/office/powerpoint/2010/main" val="46864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ANALIZA RIZIKA</a:t>
            </a:r>
            <a:endParaRPr lang="en-US" dirty="0"/>
          </a:p>
        </p:txBody>
      </p:sp>
      <p:pic>
        <p:nvPicPr>
          <p:cNvPr id="5" name="Content Placeholder 4" descr="Screen Shot 2015-06-08 at 2.18.3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59" b="-53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4862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02634"/>
            <a:ext cx="7772400" cy="1135430"/>
          </a:xfrm>
        </p:spPr>
        <p:txBody>
          <a:bodyPr>
            <a:normAutofit/>
          </a:bodyPr>
          <a:lstStyle/>
          <a:p>
            <a:r>
              <a:rPr lang="ta-IN" sz="2000" dirty="0"/>
              <a:t>OBRASCI PROJEKTNE PRIJAVE</a:t>
            </a:r>
            <a:endParaRPr lang="en-US" sz="1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00420"/>
            <a:ext cx="6400800" cy="2938379"/>
          </a:xfrm>
        </p:spPr>
        <p:txBody>
          <a:bodyPr>
            <a:normAutofit/>
          </a:bodyPr>
          <a:lstStyle/>
          <a:p>
            <a:pPr lvl="0"/>
            <a:r>
              <a:rPr lang="hr-HR" b="1" dirty="0" smtClean="0"/>
              <a:t>Modul</a:t>
            </a:r>
            <a:r>
              <a:rPr lang="hr-HR" b="1" dirty="0" smtClean="0"/>
              <a:t>:</a:t>
            </a:r>
            <a:r>
              <a:rPr lang="ta-IN" b="1" dirty="0" smtClean="0"/>
              <a:t> </a:t>
            </a:r>
            <a:r>
              <a:rPr lang="ta-IN" dirty="0" smtClean="0"/>
              <a:t>Izrada prijavnog obrasca B</a:t>
            </a:r>
            <a:endParaRPr lang="en-US" dirty="0"/>
          </a:p>
          <a:p>
            <a:pPr lvl="0"/>
            <a:r>
              <a:rPr lang="hr-HR" b="1" dirty="0"/>
              <a:t>Modul:</a:t>
            </a:r>
            <a:r>
              <a:rPr lang="hr-HR" dirty="0"/>
              <a:t> </a:t>
            </a:r>
            <a:r>
              <a:rPr lang="ta-IN" dirty="0" smtClean="0"/>
              <a:t>Izrada prijavnog obrasca 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6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LOGIČKA MATRICA</a:t>
            </a:r>
            <a:endParaRPr lang="en-US" dirty="0"/>
          </a:p>
        </p:txBody>
      </p:sp>
      <p:pic>
        <p:nvPicPr>
          <p:cNvPr id="4" name="Content Placeholder 3" descr="Screen Shot 2015-06-08 at 2.19.3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05" r="-25405"/>
          <a:stretch>
            <a:fillRect/>
          </a:stretch>
        </p:blipFill>
        <p:spPr>
          <a:xfrm>
            <a:off x="635000" y="2595563"/>
            <a:ext cx="8089900" cy="3670300"/>
          </a:xfrm>
        </p:spPr>
      </p:pic>
    </p:spTree>
    <p:extLst>
      <p:ext uri="{BB962C8B-B14F-4D97-AF65-F5344CB8AC3E}">
        <p14:creationId xmlns:p14="http://schemas.microsoft.com/office/powerpoint/2010/main" val="1886328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PROVJERA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a-IN" dirty="0" smtClean="0"/>
              <a:t>Nabroji pet </a:t>
            </a:r>
            <a:r>
              <a:rPr lang="ta-IN" dirty="0" smtClean="0"/>
              <a:t>potencijalnih rizika.</a:t>
            </a:r>
            <a:endParaRPr lang="ta-IN" dirty="0" smtClean="0"/>
          </a:p>
          <a:p>
            <a:pPr marL="0" indent="0">
              <a:buNone/>
            </a:pPr>
            <a:endParaRPr lang="ta-IN" dirty="0"/>
          </a:p>
          <a:p>
            <a:pPr marL="0" indent="0">
              <a:buNone/>
            </a:pPr>
            <a:endParaRPr lang="ta-IN" dirty="0" smtClean="0"/>
          </a:p>
          <a:p>
            <a:pPr marL="0" indent="0">
              <a:buNone/>
            </a:pPr>
            <a:endParaRPr lang="ta-IN" dirty="0"/>
          </a:p>
          <a:p>
            <a:pPr marL="0" indent="0">
              <a:buNone/>
            </a:pPr>
            <a:endParaRPr lang="ta-IN" dirty="0" smtClean="0"/>
          </a:p>
          <a:p>
            <a:pPr marL="0" indent="0">
              <a:buNone/>
            </a:pPr>
            <a:r>
              <a:rPr lang="ta-IN" dirty="0" smtClean="0"/>
              <a:t>Nabrojite tri polja iz logičke matrice.</a:t>
            </a:r>
            <a:endParaRPr lang="en-US" dirty="0"/>
          </a:p>
        </p:txBody>
      </p:sp>
      <p:pic>
        <p:nvPicPr>
          <p:cNvPr id="4" name="Picture 3" descr="upitnik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3429000"/>
            <a:ext cx="28956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86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HVALA NA PAŽNJI!</a:t>
            </a:r>
            <a:endParaRPr lang="en-US" dirty="0"/>
          </a:p>
        </p:txBody>
      </p:sp>
      <p:pic>
        <p:nvPicPr>
          <p:cNvPr id="4" name="Content Placeholder 3" descr="prosperikon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2685" y="3673643"/>
            <a:ext cx="6233146" cy="1412540"/>
          </a:xfrm>
        </p:spPr>
      </p:pic>
    </p:spTree>
    <p:extLst>
      <p:ext uri="{BB962C8B-B14F-4D97-AF65-F5344CB8AC3E}">
        <p14:creationId xmlns:p14="http://schemas.microsoft.com/office/powerpoint/2010/main" val="314019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Raspored: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ta-IN" sz="2600" i="1" dirty="0" smtClean="0">
                <a:latin typeface="Century Gothic"/>
                <a:cs typeface="Century Gothic"/>
              </a:rPr>
              <a:t>17</a:t>
            </a:r>
            <a:r>
              <a:rPr lang="hr-HR" sz="2600" i="1" dirty="0" smtClean="0">
                <a:latin typeface="Century Gothic"/>
                <a:cs typeface="Century Gothic"/>
              </a:rPr>
              <a:t>.</a:t>
            </a:r>
            <a:r>
              <a:rPr lang="ta-IN" sz="2600" i="1" dirty="0" smtClean="0">
                <a:latin typeface="Century Gothic"/>
                <a:cs typeface="Century Gothic"/>
              </a:rPr>
              <a:t>45</a:t>
            </a:r>
            <a:r>
              <a:rPr lang="hr-HR" sz="2600" i="1" dirty="0" smtClean="0">
                <a:latin typeface="Century Gothic"/>
                <a:cs typeface="Century Gothic"/>
              </a:rPr>
              <a:t> </a:t>
            </a:r>
            <a:r>
              <a:rPr lang="hr-HR" sz="2600" i="1" dirty="0">
                <a:latin typeface="Century Gothic"/>
                <a:cs typeface="Century Gothic"/>
              </a:rPr>
              <a:t>– </a:t>
            </a:r>
            <a:r>
              <a:rPr lang="ta-IN" sz="2600" i="1" dirty="0" smtClean="0">
                <a:latin typeface="Century Gothic"/>
                <a:cs typeface="Century Gothic"/>
              </a:rPr>
              <a:t>18</a:t>
            </a:r>
            <a:r>
              <a:rPr lang="hr-HR" sz="2600" i="1" dirty="0" smtClean="0">
                <a:latin typeface="Century Gothic"/>
                <a:cs typeface="Century Gothic"/>
              </a:rPr>
              <a:t>.</a:t>
            </a:r>
            <a:r>
              <a:rPr lang="ta-IN" sz="2600" i="1" dirty="0" smtClean="0">
                <a:latin typeface="Century Gothic"/>
                <a:cs typeface="Century Gothic"/>
              </a:rPr>
              <a:t>00</a:t>
            </a:r>
            <a:r>
              <a:rPr lang="hr-HR" sz="2600" i="1" dirty="0" smtClean="0">
                <a:latin typeface="Century Gothic"/>
                <a:cs typeface="Century Gothic"/>
              </a:rPr>
              <a:t>: Uvod</a:t>
            </a:r>
            <a:endParaRPr lang="en-US" sz="2600" i="1" dirty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ta-IN" sz="2600" i="1" dirty="0" smtClean="0">
                <a:latin typeface="Century Gothic"/>
                <a:cs typeface="Century Gothic"/>
              </a:rPr>
              <a:t>18</a:t>
            </a:r>
            <a:r>
              <a:rPr lang="hr-HR" sz="2600" i="1" dirty="0" smtClean="0">
                <a:latin typeface="Century Gothic"/>
                <a:cs typeface="Century Gothic"/>
              </a:rPr>
              <a:t>.</a:t>
            </a:r>
            <a:r>
              <a:rPr lang="ta-IN" sz="2600" i="1" dirty="0" smtClean="0">
                <a:latin typeface="Century Gothic"/>
                <a:cs typeface="Century Gothic"/>
              </a:rPr>
              <a:t>0</a:t>
            </a:r>
            <a:r>
              <a:rPr lang="ta-IN" sz="2600" i="1" dirty="0">
                <a:latin typeface="Century Gothic"/>
                <a:cs typeface="Century Gothic"/>
              </a:rPr>
              <a:t>0</a:t>
            </a:r>
            <a:r>
              <a:rPr lang="hr-HR" sz="2600" i="1" dirty="0" smtClean="0">
                <a:latin typeface="Century Gothic"/>
                <a:cs typeface="Century Gothic"/>
              </a:rPr>
              <a:t> </a:t>
            </a:r>
            <a:r>
              <a:rPr lang="hr-HR" sz="2600" i="1" dirty="0">
                <a:latin typeface="Century Gothic"/>
                <a:cs typeface="Century Gothic"/>
              </a:rPr>
              <a:t>– </a:t>
            </a:r>
            <a:r>
              <a:rPr lang="hr-HR" sz="2600" i="1" dirty="0" smtClean="0">
                <a:latin typeface="Century Gothic"/>
                <a:cs typeface="Century Gothic"/>
              </a:rPr>
              <a:t>1</a:t>
            </a:r>
            <a:r>
              <a:rPr lang="ta-IN" sz="2600" i="1" dirty="0" smtClean="0">
                <a:latin typeface="Century Gothic"/>
                <a:cs typeface="Century Gothic"/>
              </a:rPr>
              <a:t>8</a:t>
            </a:r>
            <a:r>
              <a:rPr lang="hr-HR" sz="2600" i="1" dirty="0" smtClean="0">
                <a:latin typeface="Century Gothic"/>
                <a:cs typeface="Century Gothic"/>
              </a:rPr>
              <a:t>.</a:t>
            </a:r>
            <a:r>
              <a:rPr lang="ta-IN" sz="2600" i="1" dirty="0" smtClean="0">
                <a:latin typeface="Century Gothic"/>
                <a:cs typeface="Century Gothic"/>
              </a:rPr>
              <a:t>1</a:t>
            </a:r>
            <a:r>
              <a:rPr lang="ta-IN" sz="2600" i="1" dirty="0">
                <a:latin typeface="Century Gothic"/>
                <a:cs typeface="Century Gothic"/>
              </a:rPr>
              <a:t>5</a:t>
            </a:r>
            <a:r>
              <a:rPr lang="hr-HR" sz="2600" i="1" dirty="0" smtClean="0">
                <a:latin typeface="Century Gothic"/>
                <a:cs typeface="Century Gothic"/>
              </a:rPr>
              <a:t>: </a:t>
            </a:r>
            <a:r>
              <a:rPr lang="ta-IN" sz="2600" i="1" dirty="0" smtClean="0">
                <a:latin typeface="Century Gothic"/>
                <a:cs typeface="Century Gothic"/>
              </a:rPr>
              <a:t>Opis projekta</a:t>
            </a:r>
            <a:endParaRPr lang="en-US" sz="2600" i="1" dirty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hr-HR" sz="2600" i="1" dirty="0" smtClean="0">
                <a:latin typeface="Century Gothic"/>
                <a:cs typeface="Century Gothic"/>
              </a:rPr>
              <a:t>1</a:t>
            </a:r>
            <a:r>
              <a:rPr lang="ta-IN" sz="2600" i="1" dirty="0" smtClean="0">
                <a:latin typeface="Century Gothic"/>
                <a:cs typeface="Century Gothic"/>
              </a:rPr>
              <a:t>8</a:t>
            </a:r>
            <a:r>
              <a:rPr lang="hr-HR" sz="2600" i="1" dirty="0" smtClean="0">
                <a:latin typeface="Century Gothic"/>
                <a:cs typeface="Century Gothic"/>
              </a:rPr>
              <a:t>.</a:t>
            </a:r>
            <a:r>
              <a:rPr lang="ta-IN" sz="2600" i="1" dirty="0" smtClean="0">
                <a:latin typeface="Century Gothic"/>
                <a:cs typeface="Century Gothic"/>
              </a:rPr>
              <a:t>15</a:t>
            </a:r>
            <a:r>
              <a:rPr lang="hr-HR" sz="2600" i="1" dirty="0" smtClean="0">
                <a:latin typeface="Century Gothic"/>
                <a:cs typeface="Century Gothic"/>
              </a:rPr>
              <a:t> </a:t>
            </a:r>
            <a:r>
              <a:rPr lang="hr-HR" sz="2600" i="1" dirty="0">
                <a:latin typeface="Century Gothic"/>
                <a:cs typeface="Century Gothic"/>
              </a:rPr>
              <a:t>– </a:t>
            </a:r>
            <a:r>
              <a:rPr lang="hr-HR" sz="2600" i="1" dirty="0" smtClean="0">
                <a:latin typeface="Century Gothic"/>
                <a:cs typeface="Century Gothic"/>
              </a:rPr>
              <a:t>1</a:t>
            </a:r>
            <a:r>
              <a:rPr lang="ta-IN" sz="2600" i="1" dirty="0">
                <a:latin typeface="Century Gothic"/>
                <a:cs typeface="Century Gothic"/>
              </a:rPr>
              <a:t>8</a:t>
            </a:r>
            <a:r>
              <a:rPr lang="hr-HR" sz="2600" i="1" dirty="0" smtClean="0">
                <a:latin typeface="Century Gothic"/>
                <a:cs typeface="Century Gothic"/>
              </a:rPr>
              <a:t>.</a:t>
            </a:r>
            <a:r>
              <a:rPr lang="ta-IN" sz="2600" i="1" dirty="0" smtClean="0">
                <a:latin typeface="Century Gothic"/>
                <a:cs typeface="Century Gothic"/>
              </a:rPr>
              <a:t>30</a:t>
            </a:r>
            <a:r>
              <a:rPr lang="hr-HR" sz="2600" i="1" dirty="0" smtClean="0">
                <a:latin typeface="Century Gothic"/>
                <a:cs typeface="Century Gothic"/>
              </a:rPr>
              <a:t>: </a:t>
            </a:r>
            <a:r>
              <a:rPr lang="ta-IN" sz="2600" i="1" dirty="0" smtClean="0">
                <a:latin typeface="Century Gothic"/>
                <a:cs typeface="Century Gothic"/>
              </a:rPr>
              <a:t>Opis aktivnosti/elemenata projekta</a:t>
            </a:r>
            <a:r>
              <a:rPr lang="hr-HR" sz="2600" i="1" dirty="0" smtClean="0">
                <a:latin typeface="Century Gothic"/>
                <a:cs typeface="Century Gothic"/>
              </a:rPr>
              <a:t> </a:t>
            </a:r>
            <a:endParaRPr lang="en-US" sz="2600" i="1" dirty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hr-HR" sz="2600" i="1" dirty="0" smtClean="0">
                <a:latin typeface="Century Gothic"/>
                <a:cs typeface="Century Gothic"/>
              </a:rPr>
              <a:t>1</a:t>
            </a:r>
            <a:r>
              <a:rPr lang="ta-IN" sz="2600" i="1" dirty="0">
                <a:latin typeface="Century Gothic"/>
                <a:cs typeface="Century Gothic"/>
              </a:rPr>
              <a:t>8</a:t>
            </a:r>
            <a:r>
              <a:rPr lang="hr-HR" sz="2600" i="1" dirty="0" smtClean="0">
                <a:latin typeface="Century Gothic"/>
                <a:cs typeface="Century Gothic"/>
              </a:rPr>
              <a:t>.</a:t>
            </a:r>
            <a:r>
              <a:rPr lang="ta-IN" sz="2600" i="1" dirty="0" smtClean="0">
                <a:latin typeface="Century Gothic"/>
                <a:cs typeface="Century Gothic"/>
              </a:rPr>
              <a:t>30</a:t>
            </a:r>
            <a:r>
              <a:rPr lang="hr-HR" sz="2600" i="1" dirty="0" smtClean="0">
                <a:latin typeface="Century Gothic"/>
                <a:cs typeface="Century Gothic"/>
              </a:rPr>
              <a:t> </a:t>
            </a:r>
            <a:r>
              <a:rPr lang="hr-HR" sz="2600" i="1" dirty="0">
                <a:latin typeface="Century Gothic"/>
                <a:cs typeface="Century Gothic"/>
              </a:rPr>
              <a:t>– </a:t>
            </a:r>
            <a:r>
              <a:rPr lang="hr-HR" sz="2600" i="1" dirty="0" smtClean="0">
                <a:latin typeface="Century Gothic"/>
                <a:cs typeface="Century Gothic"/>
              </a:rPr>
              <a:t>1</a:t>
            </a:r>
            <a:r>
              <a:rPr lang="ta-IN" sz="2600" i="1" dirty="0" smtClean="0">
                <a:latin typeface="Century Gothic"/>
                <a:cs typeface="Century Gothic"/>
              </a:rPr>
              <a:t>8</a:t>
            </a:r>
            <a:r>
              <a:rPr lang="hr-HR" sz="2600" i="1" dirty="0" smtClean="0">
                <a:latin typeface="Century Gothic"/>
                <a:cs typeface="Century Gothic"/>
              </a:rPr>
              <a:t>.</a:t>
            </a:r>
            <a:r>
              <a:rPr lang="ta-IN" sz="2600" i="1" dirty="0" smtClean="0">
                <a:latin typeface="Century Gothic"/>
                <a:cs typeface="Century Gothic"/>
              </a:rPr>
              <a:t>45</a:t>
            </a:r>
            <a:r>
              <a:rPr lang="hr-HR" sz="2600" i="1" dirty="0" smtClean="0">
                <a:latin typeface="Century Gothic"/>
                <a:cs typeface="Century Gothic"/>
              </a:rPr>
              <a:t>: </a:t>
            </a:r>
            <a:r>
              <a:rPr lang="ta-IN" sz="2600" i="1" dirty="0" smtClean="0">
                <a:latin typeface="Century Gothic"/>
                <a:cs typeface="Century Gothic"/>
              </a:rPr>
              <a:t>Pauza</a:t>
            </a:r>
            <a:endParaRPr lang="en-US" sz="2600" i="1" dirty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hr-HR" sz="2600" i="1" dirty="0" smtClean="0">
                <a:latin typeface="Century Gothic"/>
                <a:cs typeface="Century Gothic"/>
              </a:rPr>
              <a:t>1</a:t>
            </a:r>
            <a:r>
              <a:rPr lang="ta-IN" sz="2600" i="1" dirty="0" smtClean="0">
                <a:latin typeface="Century Gothic"/>
                <a:cs typeface="Century Gothic"/>
              </a:rPr>
              <a:t>8</a:t>
            </a:r>
            <a:r>
              <a:rPr lang="hr-HR" sz="2600" i="1" dirty="0" smtClean="0">
                <a:latin typeface="Century Gothic"/>
                <a:cs typeface="Century Gothic"/>
              </a:rPr>
              <a:t>.</a:t>
            </a:r>
            <a:r>
              <a:rPr lang="ta-IN" sz="2600" i="1" dirty="0" smtClean="0">
                <a:latin typeface="Century Gothic"/>
                <a:cs typeface="Century Gothic"/>
              </a:rPr>
              <a:t>45</a:t>
            </a:r>
            <a:r>
              <a:rPr lang="hr-HR" sz="2600" i="1" dirty="0" smtClean="0">
                <a:latin typeface="Century Gothic"/>
                <a:cs typeface="Century Gothic"/>
              </a:rPr>
              <a:t> </a:t>
            </a:r>
            <a:r>
              <a:rPr lang="hr-HR" sz="2600" i="1" dirty="0">
                <a:latin typeface="Century Gothic"/>
                <a:cs typeface="Century Gothic"/>
              </a:rPr>
              <a:t>– </a:t>
            </a:r>
            <a:r>
              <a:rPr lang="ta-IN" sz="2600" i="1" dirty="0" smtClean="0">
                <a:latin typeface="Century Gothic"/>
                <a:cs typeface="Century Gothic"/>
              </a:rPr>
              <a:t>19</a:t>
            </a:r>
            <a:r>
              <a:rPr lang="hr-HR" sz="2600" i="1" dirty="0" smtClean="0">
                <a:latin typeface="Century Gothic"/>
                <a:cs typeface="Century Gothic"/>
              </a:rPr>
              <a:t>.</a:t>
            </a:r>
            <a:r>
              <a:rPr lang="ta-IN" sz="2600" i="1" dirty="0" smtClean="0">
                <a:latin typeface="Century Gothic"/>
                <a:cs typeface="Century Gothic"/>
              </a:rPr>
              <a:t>00</a:t>
            </a:r>
            <a:r>
              <a:rPr lang="hr-HR" sz="2600" i="1" dirty="0" smtClean="0">
                <a:latin typeface="Century Gothic"/>
                <a:cs typeface="Century Gothic"/>
              </a:rPr>
              <a:t>: </a:t>
            </a:r>
            <a:r>
              <a:rPr lang="ta-IN" sz="2600" i="1" dirty="0" smtClean="0">
                <a:latin typeface="Century Gothic"/>
                <a:cs typeface="Century Gothic"/>
              </a:rPr>
              <a:t>Upravljački i provedbeni kapaciteti</a:t>
            </a:r>
          </a:p>
          <a:p>
            <a:pPr marL="0" indent="0">
              <a:buNone/>
            </a:pPr>
            <a:r>
              <a:rPr lang="hr-HR" sz="2600" i="1" dirty="0" smtClean="0">
                <a:cs typeface="Century Gothic"/>
              </a:rPr>
              <a:t>1</a:t>
            </a:r>
            <a:r>
              <a:rPr lang="ta-IN" sz="2600" i="1" dirty="0" smtClean="0">
                <a:latin typeface="Century Gothic"/>
                <a:cs typeface="Century Gothic"/>
              </a:rPr>
              <a:t>9</a:t>
            </a:r>
            <a:r>
              <a:rPr lang="hr-HR" sz="2600" i="1" dirty="0" smtClean="0">
                <a:cs typeface="Century Gothic"/>
              </a:rPr>
              <a:t>.</a:t>
            </a:r>
            <a:r>
              <a:rPr lang="ta-IN" sz="2600" i="1" dirty="0" smtClean="0">
                <a:latin typeface="Century Gothic"/>
                <a:cs typeface="Century Gothic"/>
              </a:rPr>
              <a:t>00</a:t>
            </a:r>
            <a:r>
              <a:rPr lang="hr-HR" sz="2600" i="1" dirty="0" smtClean="0">
                <a:cs typeface="Century Gothic"/>
              </a:rPr>
              <a:t> </a:t>
            </a:r>
            <a:r>
              <a:rPr lang="hr-HR" sz="2600" i="1" dirty="0">
                <a:cs typeface="Century Gothic"/>
              </a:rPr>
              <a:t>– </a:t>
            </a:r>
            <a:r>
              <a:rPr lang="ta-IN" sz="2600" i="1" dirty="0" smtClean="0">
                <a:latin typeface="Century Gothic"/>
                <a:cs typeface="Century Gothic"/>
              </a:rPr>
              <a:t>19</a:t>
            </a:r>
            <a:r>
              <a:rPr lang="hr-HR" sz="2600" i="1" dirty="0" smtClean="0">
                <a:cs typeface="Century Gothic"/>
              </a:rPr>
              <a:t>.</a:t>
            </a:r>
            <a:r>
              <a:rPr lang="ta-IN" sz="2600" i="1" dirty="0" smtClean="0">
                <a:latin typeface="Century Gothic"/>
                <a:cs typeface="Century Gothic"/>
              </a:rPr>
              <a:t>15: Kvaliteta projektne prijave</a:t>
            </a:r>
          </a:p>
          <a:p>
            <a:pPr marL="0" indent="0">
              <a:buNone/>
            </a:pPr>
            <a:r>
              <a:rPr lang="hr-HR" sz="2600" i="1" dirty="0" smtClean="0">
                <a:cs typeface="Century Gothic"/>
              </a:rPr>
              <a:t>1</a:t>
            </a:r>
            <a:r>
              <a:rPr lang="ta-IN" sz="2600" i="1" dirty="0">
                <a:latin typeface="Century Gothic"/>
                <a:cs typeface="Century Gothic"/>
              </a:rPr>
              <a:t>9</a:t>
            </a:r>
            <a:r>
              <a:rPr lang="hr-HR" sz="2600" i="1" dirty="0" smtClean="0">
                <a:cs typeface="Century Gothic"/>
              </a:rPr>
              <a:t>.</a:t>
            </a:r>
            <a:r>
              <a:rPr lang="ta-IN" sz="2600" i="1" dirty="0" smtClean="0">
                <a:latin typeface="Century Gothic"/>
                <a:cs typeface="Century Gothic"/>
              </a:rPr>
              <a:t>15</a:t>
            </a:r>
            <a:r>
              <a:rPr lang="hr-HR" sz="2600" i="1" dirty="0" smtClean="0">
                <a:cs typeface="Century Gothic"/>
              </a:rPr>
              <a:t> </a:t>
            </a:r>
            <a:r>
              <a:rPr lang="hr-HR" sz="2600" i="1" dirty="0">
                <a:cs typeface="Century Gothic"/>
              </a:rPr>
              <a:t>– </a:t>
            </a:r>
            <a:r>
              <a:rPr lang="ta-IN" sz="2600" i="1" dirty="0" smtClean="0">
                <a:latin typeface="Century Gothic"/>
                <a:cs typeface="Century Gothic"/>
              </a:rPr>
              <a:t>19</a:t>
            </a:r>
            <a:r>
              <a:rPr lang="hr-HR" sz="2600" i="1" dirty="0" smtClean="0">
                <a:cs typeface="Century Gothic"/>
              </a:rPr>
              <a:t>.</a:t>
            </a:r>
            <a:r>
              <a:rPr lang="ta-IN" sz="2600" i="1" dirty="0" smtClean="0">
                <a:latin typeface="Century Gothic"/>
                <a:cs typeface="Century Gothic"/>
              </a:rPr>
              <a:t>45: Logička matrica</a:t>
            </a:r>
            <a:endParaRPr lang="en-US" sz="2600" i="1" dirty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ta-IN" sz="2600" i="1" dirty="0" smtClean="0">
                <a:latin typeface="Century Gothic"/>
                <a:cs typeface="Century Gothic"/>
              </a:rPr>
              <a:t>19</a:t>
            </a:r>
            <a:r>
              <a:rPr lang="hr-HR" sz="2600" i="1" dirty="0" smtClean="0">
                <a:latin typeface="Century Gothic"/>
                <a:cs typeface="Century Gothic"/>
              </a:rPr>
              <a:t>.</a:t>
            </a:r>
            <a:r>
              <a:rPr lang="ta-IN" sz="2600" i="1" dirty="0" smtClean="0">
                <a:latin typeface="Century Gothic"/>
                <a:cs typeface="Century Gothic"/>
              </a:rPr>
              <a:t>45</a:t>
            </a:r>
            <a:r>
              <a:rPr lang="hr-HR" sz="2600" i="1" dirty="0" smtClean="0">
                <a:latin typeface="Century Gothic"/>
                <a:cs typeface="Century Gothic"/>
              </a:rPr>
              <a:t> </a:t>
            </a:r>
            <a:r>
              <a:rPr lang="hr-HR" sz="2600" i="1" dirty="0">
                <a:latin typeface="Century Gothic"/>
                <a:cs typeface="Century Gothic"/>
              </a:rPr>
              <a:t>– </a:t>
            </a:r>
            <a:r>
              <a:rPr lang="hr-HR" sz="2600" i="1" dirty="0" smtClean="0">
                <a:latin typeface="Century Gothic"/>
                <a:cs typeface="Century Gothic"/>
              </a:rPr>
              <a:t>2</a:t>
            </a:r>
            <a:r>
              <a:rPr lang="ta-IN" sz="2600" i="1" dirty="0" smtClean="0">
                <a:latin typeface="Century Gothic"/>
                <a:cs typeface="Century Gothic"/>
              </a:rPr>
              <a:t>0</a:t>
            </a:r>
            <a:r>
              <a:rPr lang="hr-HR" sz="2600" i="1" dirty="0" smtClean="0">
                <a:latin typeface="Century Gothic"/>
                <a:cs typeface="Century Gothic"/>
              </a:rPr>
              <a:t>.</a:t>
            </a:r>
            <a:r>
              <a:rPr lang="ta-IN" sz="2600" i="1" dirty="0" smtClean="0">
                <a:latin typeface="Century Gothic"/>
                <a:cs typeface="Century Gothic"/>
              </a:rPr>
              <a:t>15</a:t>
            </a:r>
            <a:r>
              <a:rPr lang="hr-HR" sz="2600" i="1" dirty="0" smtClean="0">
                <a:latin typeface="Century Gothic"/>
                <a:cs typeface="Century Gothic"/>
              </a:rPr>
              <a:t>: </a:t>
            </a:r>
            <a:r>
              <a:rPr lang="hr-HR" sz="2600" i="1" dirty="0">
                <a:latin typeface="Century Gothic"/>
                <a:cs typeface="Century Gothic"/>
              </a:rPr>
              <a:t>Ponavljanje gradiva, zaključak radionice te prikupljanje povratnih informacija od strane polaznika</a:t>
            </a:r>
            <a:endParaRPr lang="en-US" sz="2600" i="1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96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a-IN" sz="3200" dirty="0" smtClean="0">
                <a:latin typeface="Calibri"/>
                <a:cs typeface="Calibri"/>
              </a:rPr>
              <a:t>PRVI MODUL: </a:t>
            </a:r>
            <a:r>
              <a:rPr lang="ta-IN" sz="3200" dirty="0" smtClean="0">
                <a:latin typeface="Calibri"/>
                <a:cs typeface="Calibri"/>
              </a:rPr>
              <a:t>Izrada prijavnog obrasca B</a:t>
            </a:r>
            <a:endParaRPr lang="en-US" sz="3200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800" b="1" i="1" dirty="0">
                <a:latin typeface="Century Gothic"/>
                <a:cs typeface="Century Gothic"/>
              </a:rPr>
              <a:t>Glavni ciljevi radionice:</a:t>
            </a:r>
            <a:endParaRPr lang="en-US" sz="2800" b="1" i="1" dirty="0">
              <a:latin typeface="Century Gothic"/>
              <a:cs typeface="Century Gothic"/>
            </a:endParaRPr>
          </a:p>
          <a:p>
            <a:pPr>
              <a:buFont typeface="Wingdings" charset="2"/>
              <a:buChar char="ü"/>
            </a:pPr>
            <a:r>
              <a:rPr lang="ta-IN" dirty="0" smtClean="0"/>
              <a:t>Opis projekta</a:t>
            </a:r>
          </a:p>
          <a:p>
            <a:pPr>
              <a:buFont typeface="Wingdings" charset="2"/>
              <a:buChar char="ü"/>
            </a:pPr>
            <a:r>
              <a:rPr lang="ta-IN" dirty="0" smtClean="0"/>
              <a:t>Opis aktivnosti/elementa projekta</a:t>
            </a:r>
          </a:p>
          <a:p>
            <a:pPr>
              <a:buFont typeface="Wingdings" charset="2"/>
              <a:buChar char="ü"/>
            </a:pPr>
            <a:r>
              <a:rPr lang="ta-IN" dirty="0" smtClean="0"/>
              <a:t>Upravljački i provedbeni kapaciteti</a:t>
            </a:r>
          </a:p>
          <a:p>
            <a:pPr>
              <a:buFont typeface="Wingdings" charset="2"/>
              <a:buChar char="ü"/>
            </a:pPr>
            <a:r>
              <a:rPr lang="ta-IN" dirty="0" smtClean="0"/>
              <a:t>Kvaliteta projektne prijave</a:t>
            </a:r>
          </a:p>
          <a:p>
            <a:pPr>
              <a:buFont typeface="Wingdings" charset="2"/>
              <a:buChar char="ü"/>
            </a:pPr>
            <a:r>
              <a:rPr lang="ta-IN" dirty="0" smtClean="0"/>
              <a:t>Logička matrica</a:t>
            </a:r>
          </a:p>
        </p:txBody>
      </p:sp>
    </p:spTree>
    <p:extLst>
      <p:ext uri="{BB962C8B-B14F-4D97-AF65-F5344CB8AC3E}">
        <p14:creationId xmlns:p14="http://schemas.microsoft.com/office/powerpoint/2010/main" val="716417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OPIS PROJEKTA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2595562"/>
            <a:ext cx="8255000" cy="3670767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ea"/>
              <a:buAutoNum type="circleNumDbPlain"/>
            </a:pPr>
            <a:r>
              <a:rPr lang="hr-HR" i="1" dirty="0" smtClean="0">
                <a:latin typeface="Century Gothic"/>
                <a:cs typeface="Century Gothic"/>
              </a:rPr>
              <a:t>Definira</a:t>
            </a:r>
            <a:r>
              <a:rPr lang="ta-IN" i="1" dirty="0" smtClean="0">
                <a:latin typeface="Century Gothic"/>
                <a:cs typeface="Century Gothic"/>
              </a:rPr>
              <a:t>ti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temu, odnosno okvir i predmet analize. </a:t>
            </a:r>
            <a:r>
              <a:rPr lang="hr-HR" i="1" dirty="0" smtClean="0">
                <a:latin typeface="Century Gothic"/>
                <a:cs typeface="Century Gothic"/>
              </a:rPr>
              <a:t>Opi</a:t>
            </a:r>
            <a:r>
              <a:rPr lang="ta-IN" i="1" dirty="0" smtClean="0">
                <a:latin typeface="Century Gothic"/>
                <a:cs typeface="Century Gothic"/>
              </a:rPr>
              <a:t>sati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problematiku </a:t>
            </a:r>
            <a:r>
              <a:rPr lang="hr-HR" i="1" dirty="0" smtClean="0">
                <a:latin typeface="Century Gothic"/>
                <a:cs typeface="Century Gothic"/>
              </a:rPr>
              <a:t>koj</a:t>
            </a:r>
            <a:r>
              <a:rPr lang="ta-IN" i="1" dirty="0" smtClean="0">
                <a:latin typeface="Century Gothic"/>
                <a:cs typeface="Century Gothic"/>
              </a:rPr>
              <a:t>a se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predloženim projektnim prijedlogom </a:t>
            </a:r>
            <a:r>
              <a:rPr lang="ta-IN" i="1" dirty="0">
                <a:latin typeface="Century Gothic"/>
                <a:cs typeface="Century Gothic"/>
              </a:rPr>
              <a:t>ž</a:t>
            </a:r>
            <a:r>
              <a:rPr lang="hr-HR" i="1" dirty="0" smtClean="0">
                <a:latin typeface="Century Gothic"/>
                <a:cs typeface="Century Gothic"/>
              </a:rPr>
              <a:t>eli </a:t>
            </a:r>
            <a:r>
              <a:rPr lang="hr-HR" i="1" dirty="0">
                <a:latin typeface="Century Gothic"/>
                <a:cs typeface="Century Gothic"/>
              </a:rPr>
              <a:t>riješiti, </a:t>
            </a:r>
            <a:r>
              <a:rPr lang="hr-HR" i="1" dirty="0" smtClean="0">
                <a:latin typeface="Century Gothic"/>
                <a:cs typeface="Century Gothic"/>
              </a:rPr>
              <a:t>definira</a:t>
            </a:r>
            <a:r>
              <a:rPr lang="ta-IN" i="1" dirty="0" smtClean="0">
                <a:latin typeface="Century Gothic"/>
                <a:cs typeface="Century Gothic"/>
              </a:rPr>
              <a:t>ti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širi okvir analiziranog problema </a:t>
            </a:r>
            <a:r>
              <a:rPr lang="hr-HR" i="1" dirty="0" smtClean="0">
                <a:latin typeface="Century Gothic"/>
                <a:cs typeface="Century Gothic"/>
              </a:rPr>
              <a:t>uklju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uju</a:t>
            </a:r>
            <a:r>
              <a:rPr lang="ta-IN" i="1" dirty="0" smtClean="0">
                <a:latin typeface="Century Gothic"/>
                <a:cs typeface="Century Gothic"/>
              </a:rPr>
              <a:t>ć</a:t>
            </a:r>
            <a:r>
              <a:rPr lang="hr-HR" i="1" dirty="0" smtClean="0">
                <a:latin typeface="Century Gothic"/>
                <a:cs typeface="Century Gothic"/>
              </a:rPr>
              <a:t>i </a:t>
            </a:r>
            <a:r>
              <a:rPr lang="hr-HR" i="1" dirty="0">
                <a:latin typeface="Century Gothic"/>
                <a:cs typeface="Century Gothic"/>
              </a:rPr>
              <a:t>potrebne  </a:t>
            </a:r>
            <a:r>
              <a:rPr lang="hr-HR" i="1" dirty="0" smtClean="0">
                <a:latin typeface="Century Gothic"/>
                <a:cs typeface="Century Gothic"/>
              </a:rPr>
              <a:t>statisti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ke </a:t>
            </a:r>
            <a:r>
              <a:rPr lang="hr-HR" i="1" dirty="0">
                <a:latin typeface="Century Gothic"/>
                <a:cs typeface="Century Gothic"/>
              </a:rPr>
              <a:t>i druge dostupne podatke vezane uz </a:t>
            </a:r>
            <a:r>
              <a:rPr lang="hr-HR" i="1" dirty="0" smtClean="0">
                <a:latin typeface="Century Gothic"/>
                <a:cs typeface="Century Gothic"/>
              </a:rPr>
              <a:t>odre</a:t>
            </a:r>
            <a:r>
              <a:rPr lang="ta-IN" i="1" dirty="0" smtClean="0">
                <a:latin typeface="Century Gothic"/>
                <a:cs typeface="Century Gothic"/>
              </a:rPr>
              <a:t>đ</a:t>
            </a:r>
            <a:r>
              <a:rPr lang="hr-HR" i="1" dirty="0" smtClean="0">
                <a:latin typeface="Century Gothic"/>
                <a:cs typeface="Century Gothic"/>
              </a:rPr>
              <a:t>enu </a:t>
            </a:r>
            <a:r>
              <a:rPr lang="hr-HR" i="1" dirty="0">
                <a:latin typeface="Century Gothic"/>
                <a:cs typeface="Century Gothic"/>
              </a:rPr>
              <a:t>vrstu ciljne skupine te geografsko </a:t>
            </a:r>
            <a:r>
              <a:rPr lang="hr-HR" i="1" dirty="0" smtClean="0">
                <a:latin typeface="Century Gothic"/>
                <a:cs typeface="Century Gothic"/>
              </a:rPr>
              <a:t>podru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je </a:t>
            </a:r>
            <a:r>
              <a:rPr lang="hr-HR" i="1" dirty="0">
                <a:latin typeface="Century Gothic"/>
                <a:cs typeface="Century Gothic"/>
              </a:rPr>
              <a:t>na kojem </a:t>
            </a:r>
            <a:r>
              <a:rPr lang="ta-IN" i="1" dirty="0" smtClean="0">
                <a:latin typeface="Century Gothic"/>
                <a:cs typeface="Century Gothic"/>
              </a:rPr>
              <a:t>ć</a:t>
            </a:r>
            <a:r>
              <a:rPr lang="hr-HR" i="1" dirty="0" smtClean="0">
                <a:latin typeface="Century Gothic"/>
                <a:cs typeface="Century Gothic"/>
              </a:rPr>
              <a:t>e </a:t>
            </a:r>
            <a:r>
              <a:rPr lang="hr-HR" i="1" dirty="0">
                <a:latin typeface="Century Gothic"/>
                <a:cs typeface="Century Gothic"/>
              </a:rPr>
              <a:t>se projekt provoditi. </a:t>
            </a:r>
            <a:endParaRPr lang="ta-IN" i="1" dirty="0" smtClean="0">
              <a:latin typeface="Century Gothic"/>
              <a:cs typeface="Century Gothic"/>
            </a:endParaRPr>
          </a:p>
          <a:p>
            <a:pPr marL="457200" indent="-457200">
              <a:buFont typeface="+mj-ea"/>
              <a:buAutoNum type="circleNumDbPlain"/>
            </a:pPr>
            <a:r>
              <a:rPr lang="hr-HR" i="1" dirty="0" smtClean="0">
                <a:latin typeface="Century Gothic"/>
                <a:cs typeface="Century Gothic"/>
              </a:rPr>
              <a:t>Pojasnit</a:t>
            </a:r>
            <a:r>
              <a:rPr lang="ta-IN" i="1" dirty="0" smtClean="0">
                <a:latin typeface="Century Gothic"/>
                <a:cs typeface="Century Gothic"/>
              </a:rPr>
              <a:t>i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poveznicu </a:t>
            </a:r>
            <a:r>
              <a:rPr lang="hr-HR" i="1" dirty="0" smtClean="0">
                <a:latin typeface="Century Gothic"/>
                <a:cs typeface="Century Gothic"/>
              </a:rPr>
              <a:t>izme</a:t>
            </a:r>
            <a:r>
              <a:rPr lang="ta-IN" i="1" dirty="0" smtClean="0">
                <a:latin typeface="Century Gothic"/>
                <a:cs typeface="Century Gothic"/>
              </a:rPr>
              <a:t>đ</a:t>
            </a:r>
            <a:r>
              <a:rPr lang="hr-HR" i="1" dirty="0" smtClean="0">
                <a:latin typeface="Century Gothic"/>
                <a:cs typeface="Century Gothic"/>
              </a:rPr>
              <a:t>u predlo</a:t>
            </a:r>
            <a:r>
              <a:rPr lang="ta-IN" i="1" dirty="0" smtClean="0">
                <a:latin typeface="Century Gothic"/>
                <a:cs typeface="Century Gothic"/>
              </a:rPr>
              <a:t>ž</a:t>
            </a:r>
            <a:r>
              <a:rPr lang="hr-HR" i="1" dirty="0" smtClean="0">
                <a:latin typeface="Century Gothic"/>
                <a:cs typeface="Century Gothic"/>
              </a:rPr>
              <a:t>enog </a:t>
            </a:r>
            <a:r>
              <a:rPr lang="hr-HR" i="1" dirty="0">
                <a:latin typeface="Century Gothic"/>
                <a:cs typeface="Century Gothic"/>
              </a:rPr>
              <a:t>projekta i problematike </a:t>
            </a:r>
            <a:r>
              <a:rPr lang="hr-HR" i="1" dirty="0" smtClean="0">
                <a:latin typeface="Century Gothic"/>
                <a:cs typeface="Century Gothic"/>
              </a:rPr>
              <a:t>utvr</a:t>
            </a:r>
            <a:r>
              <a:rPr lang="ta-IN" i="1" dirty="0" smtClean="0">
                <a:latin typeface="Century Gothic"/>
                <a:cs typeface="Century Gothic"/>
              </a:rPr>
              <a:t>đ</a:t>
            </a:r>
            <a:r>
              <a:rPr lang="hr-HR" i="1" dirty="0" smtClean="0">
                <a:latin typeface="Century Gothic"/>
                <a:cs typeface="Century Gothic"/>
              </a:rPr>
              <a:t>ene </a:t>
            </a:r>
            <a:r>
              <a:rPr lang="hr-HR" i="1" dirty="0">
                <a:latin typeface="Century Gothic"/>
                <a:cs typeface="Century Gothic"/>
              </a:rPr>
              <a:t>analizom, odnosno, </a:t>
            </a:r>
            <a:r>
              <a:rPr lang="hr-HR" i="1" dirty="0" smtClean="0">
                <a:latin typeface="Century Gothic"/>
                <a:cs typeface="Century Gothic"/>
              </a:rPr>
              <a:t>uka</a:t>
            </a:r>
            <a:r>
              <a:rPr lang="ta-IN" i="1" dirty="0" smtClean="0">
                <a:latin typeface="Century Gothic"/>
                <a:cs typeface="Century Gothic"/>
              </a:rPr>
              <a:t>zati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na postojeće negativno stanje </a:t>
            </a:r>
            <a:r>
              <a:rPr lang="hr-HR" i="1" dirty="0" smtClean="0">
                <a:latin typeface="Century Gothic"/>
                <a:cs typeface="Century Gothic"/>
              </a:rPr>
              <a:t>te </a:t>
            </a:r>
            <a:r>
              <a:rPr lang="hr-HR" i="1" dirty="0">
                <a:latin typeface="Century Gothic"/>
                <a:cs typeface="Century Gothic"/>
              </a:rPr>
              <a:t>na koji način se ono </a:t>
            </a:r>
            <a:r>
              <a:rPr lang="ta-IN" i="1" dirty="0" smtClean="0">
                <a:latin typeface="Century Gothic"/>
                <a:cs typeface="Century Gothic"/>
              </a:rPr>
              <a:t>ž</a:t>
            </a:r>
            <a:r>
              <a:rPr lang="hr-HR" i="1" dirty="0" smtClean="0">
                <a:latin typeface="Century Gothic"/>
                <a:cs typeface="Century Gothic"/>
              </a:rPr>
              <a:t>eli </a:t>
            </a:r>
            <a:r>
              <a:rPr lang="hr-HR" i="1" dirty="0">
                <a:latin typeface="Century Gothic"/>
                <a:cs typeface="Century Gothic"/>
              </a:rPr>
              <a:t>riješiti </a:t>
            </a:r>
            <a:r>
              <a:rPr lang="hr-HR" i="1" dirty="0" smtClean="0">
                <a:latin typeface="Century Gothic"/>
                <a:cs typeface="Century Gothic"/>
              </a:rPr>
              <a:t>predlo</a:t>
            </a:r>
            <a:r>
              <a:rPr lang="ta-IN" i="1" dirty="0" smtClean="0">
                <a:latin typeface="Century Gothic"/>
                <a:cs typeface="Century Gothic"/>
              </a:rPr>
              <a:t>ž</a:t>
            </a:r>
            <a:r>
              <a:rPr lang="hr-HR" i="1" dirty="0" smtClean="0">
                <a:latin typeface="Century Gothic"/>
                <a:cs typeface="Century Gothic"/>
              </a:rPr>
              <a:t>enim </a:t>
            </a:r>
            <a:r>
              <a:rPr lang="hr-HR" i="1" dirty="0">
                <a:latin typeface="Century Gothic"/>
                <a:cs typeface="Century Gothic"/>
              </a:rPr>
              <a:t>projektnim prijedlogom, odnosno kako </a:t>
            </a:r>
            <a:r>
              <a:rPr lang="ta-IN" i="1" dirty="0" smtClean="0">
                <a:latin typeface="Century Gothic"/>
                <a:cs typeface="Century Gothic"/>
              </a:rPr>
              <a:t>ć</a:t>
            </a:r>
            <a:r>
              <a:rPr lang="hr-HR" i="1" dirty="0" smtClean="0">
                <a:latin typeface="Century Gothic"/>
                <a:cs typeface="Century Gothic"/>
              </a:rPr>
              <a:t>e </a:t>
            </a:r>
            <a:r>
              <a:rPr lang="hr-HR" i="1" dirty="0">
                <a:latin typeface="Century Gothic"/>
                <a:cs typeface="Century Gothic"/>
              </a:rPr>
              <a:t>projektne aktivnosti pozitivno utjecati na ciljnu skupinu. </a:t>
            </a:r>
            <a:endParaRPr lang="en-US" i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0351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aliza problema ciljane skupine dionici 72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100" y="317500"/>
            <a:ext cx="8877300" cy="5948363"/>
          </a:xfrm>
        </p:spPr>
      </p:pic>
    </p:spTree>
    <p:extLst>
      <p:ext uri="{BB962C8B-B14F-4D97-AF65-F5344CB8AC3E}">
        <p14:creationId xmlns:p14="http://schemas.microsoft.com/office/powerpoint/2010/main" val="291128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OPIS DIONIKA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2595562"/>
            <a:ext cx="8318500" cy="3670767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ea"/>
              <a:buAutoNum type="circleNumDbPlain"/>
            </a:pPr>
            <a:r>
              <a:rPr lang="ta-IN" i="1" dirty="0" smtClean="0">
                <a:latin typeface="Century Gothic"/>
                <a:cs typeface="Century Gothic"/>
              </a:rPr>
              <a:t>Ja</a:t>
            </a:r>
            <a:r>
              <a:rPr lang="hr-HR" i="1" dirty="0" smtClean="0">
                <a:latin typeface="Century Gothic"/>
                <a:cs typeface="Century Gothic"/>
              </a:rPr>
              <a:t>sno </a:t>
            </a:r>
            <a:r>
              <a:rPr lang="hr-HR" i="1" dirty="0">
                <a:latin typeface="Century Gothic"/>
                <a:cs typeface="Century Gothic"/>
              </a:rPr>
              <a:t>definirati ciljnu skupinu, nadovezati se na brojčane pokazatelje navedene u </a:t>
            </a:r>
            <a:r>
              <a:rPr lang="ta-IN" i="1" dirty="0" smtClean="0">
                <a:latin typeface="Century Gothic"/>
                <a:cs typeface="Century Gothic"/>
              </a:rPr>
              <a:t>Javnom pozivu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endParaRPr lang="ta-IN" i="1" dirty="0" smtClean="0">
              <a:latin typeface="Century Gothic"/>
              <a:cs typeface="Century Gothic"/>
            </a:endParaRPr>
          </a:p>
          <a:p>
            <a:pPr marL="457200" indent="-457200">
              <a:buFont typeface="+mj-ea"/>
              <a:buAutoNum type="circleNumDbPlain"/>
            </a:pPr>
            <a:r>
              <a:rPr lang="ta-IN" i="1" dirty="0">
                <a:latin typeface="Century Gothic"/>
                <a:cs typeface="Century Gothic"/>
              </a:rPr>
              <a:t>O</a:t>
            </a:r>
            <a:r>
              <a:rPr lang="hr-HR" i="1" dirty="0" smtClean="0">
                <a:latin typeface="Century Gothic"/>
                <a:cs typeface="Century Gothic"/>
              </a:rPr>
              <a:t>pisati </a:t>
            </a:r>
            <a:r>
              <a:rPr lang="hr-HR" i="1" dirty="0">
                <a:latin typeface="Century Gothic"/>
                <a:cs typeface="Century Gothic"/>
              </a:rPr>
              <a:t>ciljnu skupinu, postupak njenog odabira, </a:t>
            </a:r>
            <a:r>
              <a:rPr lang="hr-HR" i="1" dirty="0" smtClean="0">
                <a:latin typeface="Century Gothic"/>
                <a:cs typeface="Century Gothic"/>
              </a:rPr>
              <a:t>na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in uklju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ivanja </a:t>
            </a:r>
            <a:r>
              <a:rPr lang="hr-HR" i="1" dirty="0">
                <a:latin typeface="Century Gothic"/>
                <a:cs typeface="Century Gothic"/>
              </a:rPr>
              <a:t>u projektne aktivnosti, </a:t>
            </a:r>
            <a:r>
              <a:rPr lang="hr-HR" i="1" dirty="0" smtClean="0">
                <a:latin typeface="Century Gothic"/>
                <a:cs typeface="Century Gothic"/>
              </a:rPr>
              <a:t>mogu</a:t>
            </a:r>
            <a:r>
              <a:rPr lang="ta-IN" i="1" dirty="0" smtClean="0">
                <a:latin typeface="Century Gothic"/>
                <a:cs typeface="Century Gothic"/>
              </a:rPr>
              <a:t>ć</a:t>
            </a:r>
            <a:r>
              <a:rPr lang="hr-HR" i="1" dirty="0" smtClean="0">
                <a:latin typeface="Century Gothic"/>
                <a:cs typeface="Century Gothic"/>
              </a:rPr>
              <a:t>e </a:t>
            </a:r>
            <a:r>
              <a:rPr lang="hr-HR" i="1" dirty="0">
                <a:latin typeface="Century Gothic"/>
                <a:cs typeface="Century Gothic"/>
              </a:rPr>
              <a:t>mjere motivacije ciljne skupine za zadržavanje i ostanak u projektu itd</a:t>
            </a:r>
            <a:r>
              <a:rPr lang="hr-HR" i="1" dirty="0" smtClean="0">
                <a:latin typeface="Century Gothic"/>
                <a:cs typeface="Century Gothic"/>
              </a:rPr>
              <a:t>.,</a:t>
            </a:r>
            <a:r>
              <a:rPr lang="ta-IN" i="1" dirty="0" smtClean="0">
                <a:latin typeface="Century Gothic"/>
                <a:cs typeface="Century Gothic"/>
              </a:rPr>
              <a:t> </a:t>
            </a:r>
            <a:r>
              <a:rPr lang="hr-HR" i="1" dirty="0" smtClean="0">
                <a:latin typeface="Century Gothic"/>
                <a:cs typeface="Century Gothic"/>
              </a:rPr>
              <a:t>predvi</a:t>
            </a:r>
            <a:r>
              <a:rPr lang="ta-IN" i="1" dirty="0" smtClean="0">
                <a:latin typeface="Century Gothic"/>
                <a:cs typeface="Century Gothic"/>
              </a:rPr>
              <a:t>đ</a:t>
            </a:r>
            <a:r>
              <a:rPr lang="hr-HR" i="1" dirty="0" smtClean="0">
                <a:latin typeface="Century Gothic"/>
                <a:cs typeface="Century Gothic"/>
              </a:rPr>
              <a:t>eni </a:t>
            </a:r>
            <a:r>
              <a:rPr lang="hr-HR" i="1" dirty="0">
                <a:latin typeface="Century Gothic"/>
                <a:cs typeface="Century Gothic"/>
              </a:rPr>
              <a:t>broj pripadnika ciljnih </a:t>
            </a:r>
            <a:r>
              <a:rPr lang="hr-HR" i="1" dirty="0" smtClean="0">
                <a:latin typeface="Century Gothic"/>
                <a:cs typeface="Century Gothic"/>
              </a:rPr>
              <a:t>skupina </a:t>
            </a:r>
            <a:r>
              <a:rPr lang="hr-HR" i="1" dirty="0">
                <a:latin typeface="Century Gothic"/>
                <a:cs typeface="Century Gothic"/>
              </a:rPr>
              <a:t>jasno </a:t>
            </a:r>
            <a:r>
              <a:rPr lang="hr-HR" i="1" dirty="0" smtClean="0">
                <a:latin typeface="Century Gothic"/>
                <a:cs typeface="Century Gothic"/>
              </a:rPr>
              <a:t>kvantificirati.</a:t>
            </a:r>
            <a:endParaRPr lang="ta-IN" i="1" dirty="0" smtClean="0">
              <a:latin typeface="Century Gothic"/>
              <a:cs typeface="Century Gothic"/>
            </a:endParaRPr>
          </a:p>
          <a:p>
            <a:pPr marL="457200" indent="-457200">
              <a:buFont typeface="+mj-ea"/>
              <a:buAutoNum type="circleNumDbPlain"/>
            </a:pPr>
            <a:r>
              <a:rPr lang="hr-HR" i="1" dirty="0" smtClean="0">
                <a:latin typeface="Century Gothic"/>
                <a:cs typeface="Century Gothic"/>
              </a:rPr>
              <a:t>Ukoliko </a:t>
            </a:r>
            <a:r>
              <a:rPr lang="hr-HR" i="1" dirty="0">
                <a:latin typeface="Century Gothic"/>
                <a:cs typeface="Century Gothic"/>
              </a:rPr>
              <a:t>opis projekta </a:t>
            </a:r>
            <a:r>
              <a:rPr lang="hr-HR" i="1" dirty="0" smtClean="0">
                <a:latin typeface="Century Gothic"/>
                <a:cs typeface="Century Gothic"/>
              </a:rPr>
              <a:t>uklju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uje </a:t>
            </a:r>
            <a:r>
              <a:rPr lang="hr-HR" i="1" dirty="0">
                <a:latin typeface="Century Gothic"/>
                <a:cs typeface="Century Gothic"/>
              </a:rPr>
              <a:t>više vrsta ciljnih skupina, odnosno ciljnu skupinu i krajnjeg korisnika, poput obitelji nezaposlenih osoba s invaliditetom, poslodavce ili društvo u cjelini potrebno ih je </a:t>
            </a:r>
            <a:r>
              <a:rPr lang="hr-HR" i="1" dirty="0" smtClean="0">
                <a:latin typeface="Century Gothic"/>
                <a:cs typeface="Century Gothic"/>
              </a:rPr>
              <a:t>logi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ki </a:t>
            </a:r>
            <a:r>
              <a:rPr lang="hr-HR" i="1" dirty="0">
                <a:latin typeface="Century Gothic"/>
                <a:cs typeface="Century Gothic"/>
              </a:rPr>
              <a:t>poredati po </a:t>
            </a:r>
            <a:r>
              <a:rPr lang="hr-HR" i="1" dirty="0" smtClean="0">
                <a:latin typeface="Century Gothic"/>
                <a:cs typeface="Century Gothic"/>
              </a:rPr>
              <a:t>va</a:t>
            </a:r>
            <a:r>
              <a:rPr lang="ta-IN" i="1" dirty="0" smtClean="0">
                <a:latin typeface="Century Gothic"/>
                <a:cs typeface="Century Gothic"/>
              </a:rPr>
              <a:t>ž</a:t>
            </a:r>
            <a:r>
              <a:rPr lang="hr-HR" i="1" dirty="0" smtClean="0">
                <a:latin typeface="Century Gothic"/>
                <a:cs typeface="Century Gothic"/>
              </a:rPr>
              <a:t>nosti </a:t>
            </a:r>
            <a:r>
              <a:rPr lang="hr-HR" i="1" dirty="0">
                <a:latin typeface="Century Gothic"/>
                <a:cs typeface="Century Gothic"/>
              </a:rPr>
              <a:t>odnosno navesti tko će imati kakvu korist od projektnih aktivnosti. </a:t>
            </a:r>
            <a:endParaRPr lang="en-US" i="1" dirty="0">
              <a:latin typeface="Century Gothic"/>
              <a:cs typeface="Century Gothic"/>
            </a:endParaRPr>
          </a:p>
          <a:p>
            <a:pPr marL="0" indent="0">
              <a:buSzPct val="100000"/>
              <a:buNone/>
            </a:pPr>
            <a:endParaRPr lang="ta-IN" i="1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8401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RELEVANTNOST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2595562"/>
            <a:ext cx="8318500" cy="3670767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+mj-ea"/>
              <a:buAutoNum type="circleNumDbPlain"/>
            </a:pPr>
            <a:r>
              <a:rPr lang="hr-HR" i="1" dirty="0" smtClean="0">
                <a:latin typeface="Century Gothic"/>
                <a:cs typeface="Century Gothic"/>
              </a:rPr>
              <a:t>Objasni</a:t>
            </a:r>
            <a:r>
              <a:rPr lang="ta-IN" i="1" dirty="0" smtClean="0">
                <a:latin typeface="Century Gothic"/>
                <a:cs typeface="Century Gothic"/>
              </a:rPr>
              <a:t>ti </a:t>
            </a:r>
            <a:r>
              <a:rPr lang="hr-HR" i="1" dirty="0" smtClean="0">
                <a:latin typeface="Century Gothic"/>
                <a:cs typeface="Century Gothic"/>
              </a:rPr>
              <a:t> va</a:t>
            </a:r>
            <a:r>
              <a:rPr lang="ta-IN" i="1" dirty="0" smtClean="0">
                <a:latin typeface="Century Gothic"/>
                <a:cs typeface="Century Gothic"/>
              </a:rPr>
              <a:t>ž</a:t>
            </a:r>
            <a:r>
              <a:rPr lang="hr-HR" i="1" dirty="0" smtClean="0">
                <a:latin typeface="Century Gothic"/>
                <a:cs typeface="Century Gothic"/>
              </a:rPr>
              <a:t>nost </a:t>
            </a:r>
            <a:r>
              <a:rPr lang="hr-HR" i="1" dirty="0">
                <a:latin typeface="Century Gothic"/>
                <a:cs typeface="Century Gothic"/>
              </a:rPr>
              <a:t>i relevantnost </a:t>
            </a:r>
            <a:r>
              <a:rPr lang="hr-HR" i="1" dirty="0" smtClean="0">
                <a:latin typeface="Century Gothic"/>
                <a:cs typeface="Century Gothic"/>
              </a:rPr>
              <a:t>predlo</a:t>
            </a:r>
            <a:r>
              <a:rPr lang="ta-IN" i="1" dirty="0" smtClean="0">
                <a:latin typeface="Century Gothic"/>
                <a:cs typeface="Century Gothic"/>
              </a:rPr>
              <a:t>ž</a:t>
            </a:r>
            <a:r>
              <a:rPr lang="hr-HR" i="1" dirty="0" smtClean="0">
                <a:latin typeface="Century Gothic"/>
                <a:cs typeface="Century Gothic"/>
              </a:rPr>
              <a:t>ene </a:t>
            </a:r>
            <a:r>
              <a:rPr lang="hr-HR" i="1" dirty="0">
                <a:latin typeface="Century Gothic"/>
                <a:cs typeface="Century Gothic"/>
              </a:rPr>
              <a:t>teme u odnosu na ovaj Poziv te </a:t>
            </a:r>
            <a:r>
              <a:rPr lang="hr-HR" i="1" dirty="0" smtClean="0">
                <a:latin typeface="Century Gothic"/>
                <a:cs typeface="Century Gothic"/>
              </a:rPr>
              <a:t>pojasnit</a:t>
            </a:r>
            <a:r>
              <a:rPr lang="ta-IN" i="1" dirty="0" smtClean="0">
                <a:latin typeface="Century Gothic"/>
                <a:cs typeface="Century Gothic"/>
              </a:rPr>
              <a:t>i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na koji </a:t>
            </a:r>
            <a:r>
              <a:rPr lang="hr-HR" i="1" dirty="0" smtClean="0">
                <a:latin typeface="Century Gothic"/>
                <a:cs typeface="Century Gothic"/>
              </a:rPr>
              <a:t>na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in </a:t>
            </a:r>
            <a:r>
              <a:rPr lang="ta-IN" i="1" dirty="0">
                <a:latin typeface="Century Gothic"/>
                <a:cs typeface="Century Gothic"/>
              </a:rPr>
              <a:t>ć</a:t>
            </a:r>
            <a:r>
              <a:rPr lang="hr-HR" i="1" dirty="0" smtClean="0">
                <a:latin typeface="Century Gothic"/>
                <a:cs typeface="Century Gothic"/>
              </a:rPr>
              <a:t>e </a:t>
            </a:r>
            <a:r>
              <a:rPr lang="hr-HR" i="1" dirty="0">
                <a:latin typeface="Century Gothic"/>
                <a:cs typeface="Century Gothic"/>
              </a:rPr>
              <a:t>projektni prijedlog doprinijeti ostvarivanju njegovih ciljeva kao i ciljeva Prioritetne osi 2. </a:t>
            </a:r>
            <a:endParaRPr lang="ta-IN" i="1" dirty="0" smtClean="0">
              <a:latin typeface="Century Gothic"/>
              <a:cs typeface="Century Gothic"/>
            </a:endParaRPr>
          </a:p>
          <a:p>
            <a:pPr marL="457200" indent="-457200">
              <a:buFont typeface="+mj-ea"/>
              <a:buAutoNum type="circleNumDbPlain"/>
            </a:pPr>
            <a:r>
              <a:rPr lang="hr-HR" i="1" dirty="0" smtClean="0">
                <a:latin typeface="Century Gothic"/>
                <a:cs typeface="Century Gothic"/>
              </a:rPr>
              <a:t>Opi</a:t>
            </a:r>
            <a:r>
              <a:rPr lang="ta-IN" i="1" dirty="0" smtClean="0">
                <a:latin typeface="Century Gothic"/>
                <a:cs typeface="Century Gothic"/>
              </a:rPr>
              <a:t>sati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i </a:t>
            </a:r>
            <a:r>
              <a:rPr lang="hr-HR" i="1" dirty="0" smtClean="0">
                <a:latin typeface="Century Gothic"/>
                <a:cs typeface="Century Gothic"/>
              </a:rPr>
              <a:t>pojasnit</a:t>
            </a:r>
            <a:r>
              <a:rPr lang="ta-IN" i="1" dirty="0" smtClean="0">
                <a:latin typeface="Century Gothic"/>
                <a:cs typeface="Century Gothic"/>
              </a:rPr>
              <a:t>i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uklapanje projektnog prijedloga u strateške dokumente na EU, nacionalnoj, regionalnoj i lokalnoj razini (</a:t>
            </a:r>
            <a:r>
              <a:rPr lang="hr-HR" i="1" dirty="0" smtClean="0">
                <a:latin typeface="Century Gothic"/>
                <a:cs typeface="Century Gothic"/>
              </a:rPr>
              <a:t>nave</a:t>
            </a:r>
            <a:r>
              <a:rPr lang="ta-IN" i="1" dirty="0" smtClean="0">
                <a:latin typeface="Century Gothic"/>
                <a:cs typeface="Century Gothic"/>
              </a:rPr>
              <a:t>sti</a:t>
            </a:r>
            <a:r>
              <a:rPr lang="hr-HR" i="1" dirty="0" smtClean="0">
                <a:latin typeface="Century Gothic"/>
                <a:cs typeface="Century Gothic"/>
              </a:rPr>
              <a:t> to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an </a:t>
            </a:r>
            <a:r>
              <a:rPr lang="hr-HR" i="1" dirty="0">
                <a:latin typeface="Century Gothic"/>
                <a:cs typeface="Century Gothic"/>
              </a:rPr>
              <a:t>prioritet i mjeru </a:t>
            </a:r>
            <a:r>
              <a:rPr lang="hr-HR" i="1" dirty="0" smtClean="0">
                <a:latin typeface="Century Gothic"/>
                <a:cs typeface="Century Gothic"/>
              </a:rPr>
              <a:t>uklju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uju</a:t>
            </a:r>
            <a:r>
              <a:rPr lang="ta-IN" i="1" dirty="0" smtClean="0">
                <a:latin typeface="Century Gothic"/>
                <a:cs typeface="Century Gothic"/>
              </a:rPr>
              <a:t>ć</a:t>
            </a:r>
            <a:r>
              <a:rPr lang="hr-HR" i="1" dirty="0" smtClean="0">
                <a:latin typeface="Century Gothic"/>
                <a:cs typeface="Century Gothic"/>
              </a:rPr>
              <a:t>i </a:t>
            </a:r>
            <a:r>
              <a:rPr lang="hr-HR" i="1" dirty="0">
                <a:latin typeface="Century Gothic"/>
                <a:cs typeface="Century Gothic"/>
              </a:rPr>
              <a:t>i </a:t>
            </a:r>
            <a:r>
              <a:rPr lang="hr-HR" i="1" dirty="0" smtClean="0">
                <a:latin typeface="Century Gothic"/>
                <a:cs typeface="Century Gothic"/>
              </a:rPr>
              <a:t>numer</a:t>
            </a:r>
            <a:r>
              <a:rPr lang="ta-IN" i="1" dirty="0" smtClean="0">
                <a:latin typeface="Century Gothic"/>
                <a:cs typeface="Century Gothic"/>
              </a:rPr>
              <a:t>č</a:t>
            </a:r>
            <a:r>
              <a:rPr lang="hr-HR" i="1" dirty="0" smtClean="0">
                <a:latin typeface="Century Gothic"/>
                <a:cs typeface="Century Gothic"/>
              </a:rPr>
              <a:t>ku </a:t>
            </a:r>
            <a:r>
              <a:rPr lang="hr-HR" i="1" dirty="0">
                <a:latin typeface="Century Gothic"/>
                <a:cs typeface="Century Gothic"/>
              </a:rPr>
              <a:t>oznaku ukoliko postoji). </a:t>
            </a:r>
            <a:r>
              <a:rPr lang="hr-HR" i="1" dirty="0" smtClean="0">
                <a:latin typeface="Century Gothic"/>
                <a:cs typeface="Century Gothic"/>
              </a:rPr>
              <a:t>Opi</a:t>
            </a:r>
            <a:r>
              <a:rPr lang="ta-IN" i="1" dirty="0" smtClean="0">
                <a:latin typeface="Century Gothic"/>
                <a:cs typeface="Century Gothic"/>
              </a:rPr>
              <a:t>sati</a:t>
            </a:r>
            <a:r>
              <a:rPr lang="hr-HR" i="1" dirty="0" smtClean="0">
                <a:latin typeface="Century Gothic"/>
                <a:cs typeface="Century Gothic"/>
              </a:rPr>
              <a:t> </a:t>
            </a:r>
            <a:r>
              <a:rPr lang="hr-HR" i="1" dirty="0">
                <a:latin typeface="Century Gothic"/>
                <a:cs typeface="Century Gothic"/>
              </a:rPr>
              <a:t>potencijalne sinergije s drugim EU inicijativama, kao i na koji je način osigurano izbjegavanje dupliciranja </a:t>
            </a:r>
            <a:r>
              <a:rPr lang="hr-HR" i="1" dirty="0" smtClean="0">
                <a:latin typeface="Century Gothic"/>
                <a:cs typeface="Century Gothic"/>
              </a:rPr>
              <a:t>odre</a:t>
            </a:r>
            <a:r>
              <a:rPr lang="ta-IN" i="1" dirty="0">
                <a:latin typeface="Century Gothic"/>
                <a:cs typeface="Century Gothic"/>
              </a:rPr>
              <a:t>đ</a:t>
            </a:r>
            <a:r>
              <a:rPr lang="hr-HR" i="1" dirty="0" smtClean="0">
                <a:latin typeface="Century Gothic"/>
                <a:cs typeface="Century Gothic"/>
              </a:rPr>
              <a:t>enih aktivnosti. </a:t>
            </a:r>
            <a:endParaRPr lang="en-US" i="1" dirty="0">
              <a:latin typeface="Century Gothic"/>
              <a:cs typeface="Century Gothic"/>
            </a:endParaRPr>
          </a:p>
          <a:p>
            <a:pPr marL="457200" indent="-457200">
              <a:buFont typeface="+mj-ea"/>
              <a:buAutoNum type="circleNumDbPlain"/>
            </a:pPr>
            <a:r>
              <a:rPr lang="hr-HR" i="1" dirty="0">
                <a:latin typeface="Century Gothic"/>
                <a:cs typeface="Century Gothic"/>
              </a:rPr>
              <a:t>Uklapanje projektnog prijedloga na regionalnoj razini odnosi se na uklapanje u </a:t>
            </a:r>
            <a:r>
              <a:rPr lang="ta-IN" i="1" dirty="0" smtClean="0">
                <a:latin typeface="Century Gothic"/>
                <a:cs typeface="Century Gothic"/>
              </a:rPr>
              <a:t>ž</a:t>
            </a:r>
            <a:r>
              <a:rPr lang="hr-HR" i="1" dirty="0" smtClean="0">
                <a:latin typeface="Century Gothic"/>
                <a:cs typeface="Century Gothic"/>
              </a:rPr>
              <a:t>upanijske </a:t>
            </a:r>
            <a:r>
              <a:rPr lang="hr-HR" i="1" dirty="0">
                <a:latin typeface="Century Gothic"/>
                <a:cs typeface="Century Gothic"/>
              </a:rPr>
              <a:t>razvojne strategije onih </a:t>
            </a:r>
            <a:r>
              <a:rPr lang="ta-IN" i="1" dirty="0" smtClean="0">
                <a:latin typeface="Century Gothic"/>
                <a:cs typeface="Century Gothic"/>
              </a:rPr>
              <a:t>ž</a:t>
            </a:r>
            <a:r>
              <a:rPr lang="hr-HR" i="1" dirty="0" smtClean="0">
                <a:latin typeface="Century Gothic"/>
                <a:cs typeface="Century Gothic"/>
              </a:rPr>
              <a:t>upanija </a:t>
            </a:r>
            <a:r>
              <a:rPr lang="hr-HR" i="1" dirty="0">
                <a:latin typeface="Century Gothic"/>
                <a:cs typeface="Century Gothic"/>
              </a:rPr>
              <a:t>u kojima bi se projektni prijedlog provodio ili na koje bi imao utjecaja. Uklapanje projektnog prijedloga na lokalnoj razini  odnosi se na uklapanje projektnog prijedloga u lokalne planove i/ili strategije. </a:t>
            </a:r>
            <a:endParaRPr lang="en-US" i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8172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levantnost 82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317500"/>
            <a:ext cx="8801100" cy="5803899"/>
          </a:xfrm>
        </p:spPr>
      </p:pic>
    </p:spTree>
    <p:extLst>
      <p:ext uri="{BB962C8B-B14F-4D97-AF65-F5344CB8AC3E}">
        <p14:creationId xmlns:p14="http://schemas.microsoft.com/office/powerpoint/2010/main" val="299509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1607</TotalTime>
  <Words>1101</Words>
  <Application>Microsoft Macintosh PowerPoint</Application>
  <PresentationFormat>On-screen Show (4:3)</PresentationFormat>
  <Paragraphs>72</Paragraphs>
  <Slides>22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Perception</vt:lpstr>
      <vt:lpstr>OBRASCI PROJEKTNE PRIJAVE</vt:lpstr>
      <vt:lpstr>OBRASCI PROJEKTNE PRIJAVE</vt:lpstr>
      <vt:lpstr>Raspored:</vt:lpstr>
      <vt:lpstr>PRVI MODUL: Izrada prijavnog obrasca B</vt:lpstr>
      <vt:lpstr>OPIS PROJEKTA</vt:lpstr>
      <vt:lpstr>PowerPoint Presentation</vt:lpstr>
      <vt:lpstr>OPIS DIONIKA</vt:lpstr>
      <vt:lpstr>RELEVANTNOST</vt:lpstr>
      <vt:lpstr>PowerPoint Presentation</vt:lpstr>
      <vt:lpstr>RELEVANTNOST I ULOGA OSTALIH DEFINIRANIH DIONIKA</vt:lpstr>
      <vt:lpstr>PROVJERA</vt:lpstr>
      <vt:lpstr>PowerPoint Presentation</vt:lpstr>
      <vt:lpstr>OPIS AKTIVNOSTI/ELEMENATA PROJEKTA</vt:lpstr>
      <vt:lpstr>UPRAVLJAČKI I PROVEDBENI KAPACITETI</vt:lpstr>
      <vt:lpstr>HORIZONTALNE POLITIKE</vt:lpstr>
      <vt:lpstr>PITANJA?</vt:lpstr>
      <vt:lpstr>ODRŽIVOST PROJEKTA</vt:lpstr>
      <vt:lpstr>PowerPoint Presentation</vt:lpstr>
      <vt:lpstr>ANALIZA RIZIKA</vt:lpstr>
      <vt:lpstr>LOGIČKA MATRICA</vt:lpstr>
      <vt:lpstr>PROVJERA</vt:lpstr>
      <vt:lpstr>HVALA NA PAŽNJI!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MODULI:</dc:title>
  <dc:creator>Nives Novak</dc:creator>
  <cp:lastModifiedBy>Nives Novak</cp:lastModifiedBy>
  <cp:revision>132</cp:revision>
  <dcterms:created xsi:type="dcterms:W3CDTF">2015-05-13T14:39:35Z</dcterms:created>
  <dcterms:modified xsi:type="dcterms:W3CDTF">2015-06-08T14:10:21Z</dcterms:modified>
</cp:coreProperties>
</file>